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80" r:id="rId4"/>
    <p:sldId id="278" r:id="rId5"/>
    <p:sldId id="281" r:id="rId6"/>
    <p:sldId id="272" r:id="rId7"/>
    <p:sldId id="258" r:id="rId8"/>
    <p:sldId id="259" r:id="rId9"/>
    <p:sldId id="260" r:id="rId10"/>
    <p:sldId id="262" r:id="rId11"/>
    <p:sldId id="263" r:id="rId12"/>
    <p:sldId id="267" r:id="rId13"/>
    <p:sldId id="268" r:id="rId14"/>
    <p:sldId id="273" r:id="rId15"/>
    <p:sldId id="269" r:id="rId16"/>
    <p:sldId id="270" r:id="rId17"/>
    <p:sldId id="264" r:id="rId18"/>
    <p:sldId id="271" r:id="rId19"/>
    <p:sldId id="266"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5FF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90" autoAdjust="0"/>
  </p:normalViewPr>
  <p:slideViewPr>
    <p:cSldViewPr snapToGrid="0" snapToObjects="1">
      <p:cViewPr varScale="1">
        <p:scale>
          <a:sx n="106" d="100"/>
          <a:sy n="106" d="100"/>
        </p:scale>
        <p:origin x="-232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42A0B-C707-2B43-9CD2-6BA36D8F645F}" type="datetimeFigureOut">
              <a:rPr lang="en-US" smtClean="0"/>
              <a:t>15-04-15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833210-F077-0940-B881-E9667E737039}" type="slidenum">
              <a:rPr lang="en-US" smtClean="0"/>
              <a:t>‹#›</a:t>
            </a:fld>
            <a:endParaRPr lang="en-US"/>
          </a:p>
        </p:txBody>
      </p:sp>
    </p:spTree>
    <p:extLst>
      <p:ext uri="{BB962C8B-B14F-4D97-AF65-F5344CB8AC3E}">
        <p14:creationId xmlns:p14="http://schemas.microsoft.com/office/powerpoint/2010/main" val="8178641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notes:</a:t>
            </a:r>
          </a:p>
          <a:p>
            <a:r>
              <a:rPr lang="en-US" dirty="0" smtClean="0"/>
              <a:t>Please feel free to change th</a:t>
            </a:r>
            <a:r>
              <a:rPr lang="en-US" baseline="0" dirty="0" smtClean="0"/>
              <a:t>e descriptors to match other education and processes in your LTCH.</a:t>
            </a:r>
          </a:p>
          <a:p>
            <a:r>
              <a:rPr lang="en-US" baseline="0" dirty="0" smtClean="0"/>
              <a:t>You may of course change the case scenarios to ensure the examples are common experiences your staff may run into.</a:t>
            </a:r>
          </a:p>
          <a:p>
            <a:r>
              <a:rPr lang="en-US" baseline="0" dirty="0" smtClean="0"/>
              <a:t>If you have additional information about BSO, responsive behaviours and roles – please distribute to the learners.</a:t>
            </a:r>
          </a:p>
          <a:p>
            <a:r>
              <a:rPr lang="en-US" baseline="0" dirty="0" smtClean="0"/>
              <a:t>You might also want to add a knowledge check quiz and follow-up with the learners about the commitments they make on the final slide. </a:t>
            </a:r>
            <a:endParaRPr lang="en-US" dirty="0"/>
          </a:p>
        </p:txBody>
      </p:sp>
      <p:sp>
        <p:nvSpPr>
          <p:cNvPr id="4" name="Slide Number Placeholder 3"/>
          <p:cNvSpPr>
            <a:spLocks noGrp="1"/>
          </p:cNvSpPr>
          <p:nvPr>
            <p:ph type="sldNum" sz="quarter" idx="10"/>
          </p:nvPr>
        </p:nvSpPr>
        <p:spPr/>
        <p:txBody>
          <a:bodyPr/>
          <a:lstStyle/>
          <a:p>
            <a:fld id="{66833210-F077-0940-B881-E9667E737039}" type="slidenum">
              <a:rPr lang="en-US" smtClean="0"/>
              <a:t>1</a:t>
            </a:fld>
            <a:endParaRPr lang="en-US"/>
          </a:p>
        </p:txBody>
      </p:sp>
    </p:spTree>
    <p:extLst>
      <p:ext uri="{BB962C8B-B14F-4D97-AF65-F5344CB8AC3E}">
        <p14:creationId xmlns:p14="http://schemas.microsoft.com/office/powerpoint/2010/main" val="363433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Notes:</a:t>
            </a:r>
          </a:p>
          <a:p>
            <a:pPr marL="171450" indent="-171450">
              <a:buFontTx/>
              <a:buChar char="•"/>
            </a:pPr>
            <a:r>
              <a:rPr lang="en-US" dirty="0" smtClean="0"/>
              <a:t>Ask the question</a:t>
            </a:r>
          </a:p>
          <a:p>
            <a:pPr marL="171450" indent="-171450">
              <a:buFontTx/>
              <a:buChar char="•"/>
            </a:pPr>
            <a:r>
              <a:rPr lang="en-US" dirty="0" smtClean="0"/>
              <a:t>Possible</a:t>
            </a:r>
            <a:r>
              <a:rPr lang="en-US" baseline="0" dirty="0" smtClean="0"/>
              <a:t> responses might include</a:t>
            </a:r>
          </a:p>
          <a:p>
            <a:pPr marL="171450" indent="-171450">
              <a:buFontTx/>
              <a:buChar char="•"/>
            </a:pPr>
            <a:r>
              <a:rPr lang="en-US" baseline="0" dirty="0" smtClean="0"/>
              <a:t>Read the care plan</a:t>
            </a:r>
          </a:p>
          <a:p>
            <a:pPr marL="171450" indent="-171450">
              <a:buFontTx/>
              <a:buChar char="•"/>
            </a:pPr>
            <a:r>
              <a:rPr lang="en-US" baseline="0" dirty="0" smtClean="0"/>
              <a:t>Talk to the BSO staff and other colleagues about good strategies</a:t>
            </a:r>
          </a:p>
          <a:p>
            <a:pPr marL="171450" indent="-171450">
              <a:buFontTx/>
              <a:buChar char="•"/>
            </a:pPr>
            <a:r>
              <a:rPr lang="en-US" baseline="0" dirty="0" smtClean="0"/>
              <a:t>Make sure I introduce myself before coming into the room</a:t>
            </a:r>
          </a:p>
          <a:p>
            <a:pPr marL="171450" indent="-171450">
              <a:buFontTx/>
              <a:buChar char="•"/>
            </a:pPr>
            <a:r>
              <a:rPr lang="en-US" baseline="0" dirty="0" smtClean="0"/>
              <a:t>Talk to the residents in a reassuring tone</a:t>
            </a:r>
          </a:p>
          <a:p>
            <a:pPr marL="171450" indent="-171450">
              <a:buFontTx/>
              <a:buChar char="•"/>
            </a:pPr>
            <a:r>
              <a:rPr lang="en-US" baseline="0" dirty="0" smtClean="0"/>
              <a:t>Make sure I’m really paying attention and looking for clues about changes in resident’s </a:t>
            </a:r>
            <a:r>
              <a:rPr lang="en-US" baseline="0" dirty="0" err="1" smtClean="0"/>
              <a:t>behaviour</a:t>
            </a:r>
            <a:endParaRPr lang="en-US" baseline="0" dirty="0" smtClean="0"/>
          </a:p>
          <a:p>
            <a:pPr marL="171450" indent="-171450">
              <a:buFontTx/>
              <a:buChar char="•"/>
            </a:pPr>
            <a:r>
              <a:rPr lang="en-US" baseline="0" dirty="0" smtClean="0"/>
              <a:t>Offer choice</a:t>
            </a:r>
          </a:p>
          <a:p>
            <a:pPr marL="171450" indent="-171450">
              <a:buFontTx/>
              <a:buChar char="•"/>
            </a:pPr>
            <a:r>
              <a:rPr lang="en-US" baseline="0" dirty="0" smtClean="0"/>
              <a:t>Explain what I’m going to do and why</a:t>
            </a:r>
          </a:p>
          <a:p>
            <a:pPr marL="171450" indent="-171450">
              <a:buFontTx/>
              <a:buChar char="•"/>
            </a:pPr>
            <a:r>
              <a:rPr lang="en-US" baseline="0" dirty="0" smtClean="0"/>
              <a:t>Ask questions – is it okay if I put the belt </a:t>
            </a:r>
            <a:r>
              <a:rPr lang="en-US" baseline="0" smtClean="0"/>
              <a:t>on you now?</a:t>
            </a:r>
            <a:endParaRPr lang="en-US" dirty="0"/>
          </a:p>
        </p:txBody>
      </p:sp>
      <p:sp>
        <p:nvSpPr>
          <p:cNvPr id="4" name="Slide Number Placeholder 3"/>
          <p:cNvSpPr>
            <a:spLocks noGrp="1"/>
          </p:cNvSpPr>
          <p:nvPr>
            <p:ph type="sldNum" sz="quarter" idx="10"/>
          </p:nvPr>
        </p:nvSpPr>
        <p:spPr/>
        <p:txBody>
          <a:bodyPr/>
          <a:lstStyle/>
          <a:p>
            <a:fld id="{66833210-F077-0940-B881-E9667E737039}" type="slidenum">
              <a:rPr lang="en-US" smtClean="0"/>
              <a:t>11</a:t>
            </a:fld>
            <a:endParaRPr lang="en-US"/>
          </a:p>
        </p:txBody>
      </p:sp>
    </p:spTree>
    <p:extLst>
      <p:ext uri="{BB962C8B-B14F-4D97-AF65-F5344CB8AC3E}">
        <p14:creationId xmlns:p14="http://schemas.microsoft.com/office/powerpoint/2010/main" val="2465425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Notes:</a:t>
            </a:r>
          </a:p>
          <a:p>
            <a:r>
              <a:rPr lang="en-US" dirty="0" smtClean="0"/>
              <a:t>* Provide</a:t>
            </a:r>
            <a:r>
              <a:rPr lang="en-US" baseline="0" dirty="0" smtClean="0"/>
              <a:t> more details about how things work in your LTCH – what to share and when</a:t>
            </a:r>
            <a:endParaRPr lang="en-US" dirty="0"/>
          </a:p>
        </p:txBody>
      </p:sp>
      <p:sp>
        <p:nvSpPr>
          <p:cNvPr id="4" name="Slide Number Placeholder 3"/>
          <p:cNvSpPr>
            <a:spLocks noGrp="1"/>
          </p:cNvSpPr>
          <p:nvPr>
            <p:ph type="sldNum" sz="quarter" idx="10"/>
          </p:nvPr>
        </p:nvSpPr>
        <p:spPr/>
        <p:txBody>
          <a:bodyPr/>
          <a:lstStyle/>
          <a:p>
            <a:fld id="{66833210-F077-0940-B881-E9667E737039}" type="slidenum">
              <a:rPr lang="en-US" smtClean="0"/>
              <a:t>16</a:t>
            </a:fld>
            <a:endParaRPr lang="en-US"/>
          </a:p>
        </p:txBody>
      </p:sp>
    </p:spTree>
    <p:extLst>
      <p:ext uri="{BB962C8B-B14F-4D97-AF65-F5344CB8AC3E}">
        <p14:creationId xmlns:p14="http://schemas.microsoft.com/office/powerpoint/2010/main" val="4059617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Notes</a:t>
            </a:r>
          </a:p>
          <a:p>
            <a:r>
              <a:rPr lang="en-US" dirty="0" smtClean="0"/>
              <a:t>* Read the bullet points and share a story</a:t>
            </a:r>
            <a:r>
              <a:rPr lang="en-US" baseline="0" dirty="0" smtClean="0"/>
              <a:t> from your experience about the benefits of using huddles</a:t>
            </a:r>
            <a:endParaRPr lang="en-US" dirty="0"/>
          </a:p>
        </p:txBody>
      </p:sp>
      <p:sp>
        <p:nvSpPr>
          <p:cNvPr id="4" name="Slide Number Placeholder 3"/>
          <p:cNvSpPr>
            <a:spLocks noGrp="1"/>
          </p:cNvSpPr>
          <p:nvPr>
            <p:ph type="sldNum" sz="quarter" idx="10"/>
          </p:nvPr>
        </p:nvSpPr>
        <p:spPr/>
        <p:txBody>
          <a:bodyPr/>
          <a:lstStyle/>
          <a:p>
            <a:fld id="{66833210-F077-0940-B881-E9667E737039}" type="slidenum">
              <a:rPr lang="en-US" smtClean="0"/>
              <a:t>17</a:t>
            </a:fld>
            <a:endParaRPr lang="en-US"/>
          </a:p>
        </p:txBody>
      </p:sp>
    </p:spTree>
    <p:extLst>
      <p:ext uri="{BB962C8B-B14F-4D97-AF65-F5344CB8AC3E}">
        <p14:creationId xmlns:p14="http://schemas.microsoft.com/office/powerpoint/2010/main" val="69991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Notes:</a:t>
            </a:r>
          </a:p>
          <a:p>
            <a:pPr marL="171450" indent="-171450">
              <a:buFontTx/>
              <a:buChar char="•"/>
            </a:pPr>
            <a:r>
              <a:rPr lang="en-US" dirty="0" smtClean="0"/>
              <a:t>Explain that it</a:t>
            </a:r>
            <a:r>
              <a:rPr lang="en-US" baseline="0" dirty="0" smtClean="0"/>
              <a:t> is really important to share strategies and successes, as well as what we learn doesn’t work well</a:t>
            </a:r>
          </a:p>
          <a:p>
            <a:pPr marL="171450" indent="-171450">
              <a:buFontTx/>
              <a:buChar char="•"/>
            </a:pPr>
            <a:r>
              <a:rPr lang="en-US" baseline="0" dirty="0" smtClean="0"/>
              <a:t>Ask the questions</a:t>
            </a:r>
          </a:p>
          <a:p>
            <a:pPr marL="171450" indent="-171450">
              <a:buFontTx/>
              <a:buChar char="•"/>
            </a:pPr>
            <a:r>
              <a:rPr lang="en-US" baseline="0" dirty="0" smtClean="0"/>
              <a:t>Provide additional information based on your experience</a:t>
            </a:r>
          </a:p>
        </p:txBody>
      </p:sp>
      <p:sp>
        <p:nvSpPr>
          <p:cNvPr id="4" name="Slide Number Placeholder 3"/>
          <p:cNvSpPr>
            <a:spLocks noGrp="1"/>
          </p:cNvSpPr>
          <p:nvPr>
            <p:ph type="sldNum" sz="quarter" idx="10"/>
          </p:nvPr>
        </p:nvSpPr>
        <p:spPr/>
        <p:txBody>
          <a:bodyPr/>
          <a:lstStyle/>
          <a:p>
            <a:fld id="{66833210-F077-0940-B881-E9667E737039}" type="slidenum">
              <a:rPr lang="en-US" smtClean="0"/>
              <a:t>18</a:t>
            </a:fld>
            <a:endParaRPr lang="en-US"/>
          </a:p>
        </p:txBody>
      </p:sp>
    </p:spTree>
    <p:extLst>
      <p:ext uri="{BB962C8B-B14F-4D97-AF65-F5344CB8AC3E}">
        <p14:creationId xmlns:p14="http://schemas.microsoft.com/office/powerpoint/2010/main" val="504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Notes:</a:t>
            </a:r>
          </a:p>
          <a:p>
            <a:pPr marL="171450" indent="-171450">
              <a:buFontTx/>
              <a:buChar char="•"/>
            </a:pPr>
            <a:r>
              <a:rPr lang="en-US" dirty="0" smtClean="0"/>
              <a:t>Ask each person to write on their checklist what they’ll commit to keep doing or do differently</a:t>
            </a:r>
            <a:r>
              <a:rPr lang="en-US" baseline="0" dirty="0" smtClean="0"/>
              <a:t> to:</a:t>
            </a:r>
          </a:p>
          <a:p>
            <a:r>
              <a:rPr lang="en-US" sz="1200" dirty="0" smtClean="0"/>
              <a:t>1) Know your residents well</a:t>
            </a:r>
          </a:p>
          <a:p>
            <a:r>
              <a:rPr lang="en-US" sz="1200" dirty="0" smtClean="0"/>
              <a:t>2) Use the strategies in the </a:t>
            </a:r>
            <a:r>
              <a:rPr lang="en-US" sz="1200" dirty="0" err="1" smtClean="0"/>
              <a:t>behavioural</a:t>
            </a:r>
            <a:r>
              <a:rPr lang="en-US" sz="1200" dirty="0" smtClean="0"/>
              <a:t> care plan for your residents.</a:t>
            </a:r>
            <a:r>
              <a:rPr lang="en-CA" sz="1200" dirty="0" smtClean="0"/>
              <a:t> </a:t>
            </a:r>
          </a:p>
          <a:p>
            <a:r>
              <a:rPr lang="en-CA" sz="1200" dirty="0" smtClean="0"/>
              <a:t>3) </a:t>
            </a:r>
            <a:r>
              <a:rPr lang="en-US" sz="1200" dirty="0" smtClean="0"/>
              <a:t>Take part in team huddles</a:t>
            </a:r>
          </a:p>
          <a:p>
            <a:r>
              <a:rPr lang="en-US" sz="1200" dirty="0" smtClean="0"/>
              <a:t>* Ask each person to share 1-3 ideas</a:t>
            </a:r>
            <a:r>
              <a:rPr lang="en-US" sz="1200" baseline="0" dirty="0" smtClean="0"/>
              <a:t> depending on the </a:t>
            </a:r>
            <a:r>
              <a:rPr lang="en-US" sz="1200" baseline="0" smtClean="0"/>
              <a:t>time available</a:t>
            </a:r>
            <a:endParaRPr lang="en-US" sz="1200" smtClean="0"/>
          </a:p>
          <a:p>
            <a:pPr marL="0" indent="0">
              <a:buFontTx/>
              <a:buNone/>
            </a:pP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66833210-F077-0940-B881-E9667E737039}" type="slidenum">
              <a:rPr lang="en-US" smtClean="0"/>
              <a:t>20</a:t>
            </a:fld>
            <a:endParaRPr lang="en-US"/>
          </a:p>
        </p:txBody>
      </p:sp>
    </p:spTree>
    <p:extLst>
      <p:ext uri="{BB962C8B-B14F-4D97-AF65-F5344CB8AC3E}">
        <p14:creationId xmlns:p14="http://schemas.microsoft.com/office/powerpoint/2010/main" val="235302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Notes:</a:t>
            </a:r>
          </a:p>
          <a:p>
            <a:pPr marL="171450" indent="-171450">
              <a:buFontTx/>
              <a:buChar char="•"/>
            </a:pPr>
            <a:r>
              <a:rPr lang="en-US" baseline="0" dirty="0" smtClean="0"/>
              <a:t>Introduce yourself as the facilitator. Where you work and your role.</a:t>
            </a:r>
          </a:p>
          <a:p>
            <a:pPr marL="171450" indent="-171450">
              <a:buFontTx/>
              <a:buChar char="•"/>
            </a:pPr>
            <a:r>
              <a:rPr lang="en-US" baseline="0" dirty="0" smtClean="0"/>
              <a:t>Invite each participant to do a quick introduction.</a:t>
            </a:r>
            <a:endParaRPr lang="en-US" dirty="0"/>
          </a:p>
        </p:txBody>
      </p:sp>
      <p:sp>
        <p:nvSpPr>
          <p:cNvPr id="4" name="Slide Number Placeholder 3"/>
          <p:cNvSpPr>
            <a:spLocks noGrp="1"/>
          </p:cNvSpPr>
          <p:nvPr>
            <p:ph type="sldNum" sz="quarter" idx="10"/>
          </p:nvPr>
        </p:nvSpPr>
        <p:spPr/>
        <p:txBody>
          <a:bodyPr/>
          <a:lstStyle/>
          <a:p>
            <a:fld id="{66833210-F077-0940-B881-E9667E737039}" type="slidenum">
              <a:rPr lang="en-US" smtClean="0"/>
              <a:t>3</a:t>
            </a:fld>
            <a:endParaRPr lang="en-US"/>
          </a:p>
        </p:txBody>
      </p:sp>
    </p:spTree>
    <p:extLst>
      <p:ext uri="{BB962C8B-B14F-4D97-AF65-F5344CB8AC3E}">
        <p14:creationId xmlns:p14="http://schemas.microsoft.com/office/powerpoint/2010/main" val="271902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Notes</a:t>
            </a:r>
          </a:p>
          <a:p>
            <a:pPr marL="171450" indent="-171450">
              <a:buFontTx/>
              <a:buChar char="•"/>
            </a:pPr>
            <a:r>
              <a:rPr lang="en-US" baseline="0" dirty="0" smtClean="0"/>
              <a:t>We’ll start with a quick quiz.</a:t>
            </a:r>
          </a:p>
          <a:p>
            <a:pPr marL="171450" indent="-171450">
              <a:buFontTx/>
              <a:buChar char="•"/>
            </a:pPr>
            <a:r>
              <a:rPr lang="en-US" baseline="0" dirty="0" smtClean="0"/>
              <a:t>Jot down your answer – fact or myth for each question</a:t>
            </a:r>
          </a:p>
          <a:p>
            <a:pPr marL="171450" indent="-171450">
              <a:buFontTx/>
              <a:buChar char="•"/>
            </a:pPr>
            <a:r>
              <a:rPr lang="en-US" baseline="0" dirty="0" smtClean="0"/>
              <a:t>Read each question and pause for a few seconds to allow each person to write down an answer</a:t>
            </a:r>
            <a:endParaRPr lang="en-US" dirty="0"/>
          </a:p>
        </p:txBody>
      </p:sp>
      <p:sp>
        <p:nvSpPr>
          <p:cNvPr id="4" name="Slide Number Placeholder 3"/>
          <p:cNvSpPr>
            <a:spLocks noGrp="1"/>
          </p:cNvSpPr>
          <p:nvPr>
            <p:ph type="sldNum" sz="quarter" idx="10"/>
          </p:nvPr>
        </p:nvSpPr>
        <p:spPr/>
        <p:txBody>
          <a:bodyPr/>
          <a:lstStyle/>
          <a:p>
            <a:fld id="{66833210-F077-0940-B881-E9667E737039}" type="slidenum">
              <a:rPr lang="en-US" smtClean="0"/>
              <a:t>4</a:t>
            </a:fld>
            <a:endParaRPr lang="en-US"/>
          </a:p>
        </p:txBody>
      </p:sp>
    </p:spTree>
    <p:extLst>
      <p:ext uri="{BB962C8B-B14F-4D97-AF65-F5344CB8AC3E}">
        <p14:creationId xmlns:p14="http://schemas.microsoft.com/office/powerpoint/2010/main" val="4106489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a:t>
            </a:r>
            <a:r>
              <a:rPr lang="en-US" baseline="0" dirty="0" smtClean="0"/>
              <a:t>Notes</a:t>
            </a:r>
          </a:p>
          <a:p>
            <a:pPr marL="171450" indent="-171450">
              <a:buFontTx/>
              <a:buChar char="•"/>
            </a:pPr>
            <a:r>
              <a:rPr lang="en-US" baseline="0" dirty="0" smtClean="0"/>
              <a:t>Describe BSO – program across Ontario for all health care sectors, to help us get better at caring for people with responsive behaviours.</a:t>
            </a:r>
          </a:p>
          <a:p>
            <a:pPr marL="171450" indent="-171450">
              <a:buFontTx/>
              <a:buChar char="•"/>
            </a:pPr>
            <a:r>
              <a:rPr lang="en-US" baseline="0" dirty="0" smtClean="0"/>
              <a:t>Often people with dementia or brain injuries respond to things in their environment that they find troubling, stressful or anxiety producing. They may react by yelling, swearing, crying, throwing things or striking out. </a:t>
            </a:r>
          </a:p>
          <a:p>
            <a:pPr marL="171450" indent="-171450">
              <a:buFontTx/>
              <a:buChar char="•"/>
            </a:pPr>
            <a:r>
              <a:rPr lang="en-US" baseline="0" dirty="0" smtClean="0"/>
              <a:t>There’s lots we can do to prevent these responses by changing the environment &gt; it could mean small changes in the physical environment and it is also means how we interact with residents.</a:t>
            </a:r>
          </a:p>
          <a:p>
            <a:pPr marL="171450" indent="-171450">
              <a:buFontTx/>
              <a:buChar char="•"/>
            </a:pPr>
            <a:r>
              <a:rPr lang="en-US" baseline="0" dirty="0" smtClean="0"/>
              <a:t>If you didn’t get all the answers correct, that’s okay – you’ll learn more about BSO and your role during this module</a:t>
            </a:r>
            <a:endParaRPr lang="en-US" baseline="0" dirty="0" smtClean="0"/>
          </a:p>
        </p:txBody>
      </p:sp>
      <p:sp>
        <p:nvSpPr>
          <p:cNvPr id="4" name="Slide Number Placeholder 3"/>
          <p:cNvSpPr>
            <a:spLocks noGrp="1"/>
          </p:cNvSpPr>
          <p:nvPr>
            <p:ph type="sldNum" sz="quarter" idx="10"/>
          </p:nvPr>
        </p:nvSpPr>
        <p:spPr/>
        <p:txBody>
          <a:bodyPr/>
          <a:lstStyle/>
          <a:p>
            <a:fld id="{66833210-F077-0940-B881-E9667E737039}" type="slidenum">
              <a:rPr lang="en-US" smtClean="0"/>
              <a:t>5</a:t>
            </a:fld>
            <a:endParaRPr lang="en-US"/>
          </a:p>
        </p:txBody>
      </p:sp>
    </p:spTree>
    <p:extLst>
      <p:ext uri="{BB962C8B-B14F-4D97-AF65-F5344CB8AC3E}">
        <p14:creationId xmlns:p14="http://schemas.microsoft.com/office/powerpoint/2010/main" val="410648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Notes:</a:t>
            </a:r>
          </a:p>
          <a:p>
            <a:r>
              <a:rPr lang="en-US" dirty="0" smtClean="0"/>
              <a:t>* Read each point</a:t>
            </a:r>
            <a:endParaRPr lang="en-US" dirty="0"/>
          </a:p>
        </p:txBody>
      </p:sp>
      <p:sp>
        <p:nvSpPr>
          <p:cNvPr id="4" name="Slide Number Placeholder 3"/>
          <p:cNvSpPr>
            <a:spLocks noGrp="1"/>
          </p:cNvSpPr>
          <p:nvPr>
            <p:ph type="sldNum" sz="quarter" idx="10"/>
          </p:nvPr>
        </p:nvSpPr>
        <p:spPr/>
        <p:txBody>
          <a:bodyPr/>
          <a:lstStyle/>
          <a:p>
            <a:fld id="{66833210-F077-0940-B881-E9667E737039}" type="slidenum">
              <a:rPr lang="en-US" smtClean="0"/>
              <a:t>6</a:t>
            </a:fld>
            <a:endParaRPr lang="en-US"/>
          </a:p>
        </p:txBody>
      </p:sp>
    </p:spTree>
    <p:extLst>
      <p:ext uri="{BB962C8B-B14F-4D97-AF65-F5344CB8AC3E}">
        <p14:creationId xmlns:p14="http://schemas.microsoft.com/office/powerpoint/2010/main" val="413895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Notes</a:t>
            </a:r>
          </a:p>
          <a:p>
            <a:r>
              <a:rPr lang="en-US" baseline="0" dirty="0" smtClean="0"/>
              <a:t>* Ask one of the participants to read the case study</a:t>
            </a:r>
            <a:endParaRPr lang="en-US" dirty="0"/>
          </a:p>
        </p:txBody>
      </p:sp>
      <p:sp>
        <p:nvSpPr>
          <p:cNvPr id="4" name="Slide Number Placeholder 3"/>
          <p:cNvSpPr>
            <a:spLocks noGrp="1"/>
          </p:cNvSpPr>
          <p:nvPr>
            <p:ph type="sldNum" sz="quarter" idx="10"/>
          </p:nvPr>
        </p:nvSpPr>
        <p:spPr/>
        <p:txBody>
          <a:bodyPr/>
          <a:lstStyle/>
          <a:p>
            <a:fld id="{66833210-F077-0940-B881-E9667E737039}" type="slidenum">
              <a:rPr lang="en-US" smtClean="0"/>
              <a:t>7</a:t>
            </a:fld>
            <a:endParaRPr lang="en-US"/>
          </a:p>
        </p:txBody>
      </p:sp>
    </p:spTree>
    <p:extLst>
      <p:ext uri="{BB962C8B-B14F-4D97-AF65-F5344CB8AC3E}">
        <p14:creationId xmlns:p14="http://schemas.microsoft.com/office/powerpoint/2010/main" val="286278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Notes</a:t>
            </a:r>
          </a:p>
          <a:p>
            <a:r>
              <a:rPr lang="en-US" baseline="0" dirty="0" smtClean="0"/>
              <a:t>* Ask one of the participants to read the case study</a:t>
            </a:r>
            <a:endParaRPr lang="en-US" dirty="0" smtClean="0"/>
          </a:p>
          <a:p>
            <a:endParaRPr lang="en-US" dirty="0"/>
          </a:p>
        </p:txBody>
      </p:sp>
      <p:sp>
        <p:nvSpPr>
          <p:cNvPr id="4" name="Slide Number Placeholder 3"/>
          <p:cNvSpPr>
            <a:spLocks noGrp="1"/>
          </p:cNvSpPr>
          <p:nvPr>
            <p:ph type="sldNum" sz="quarter" idx="10"/>
          </p:nvPr>
        </p:nvSpPr>
        <p:spPr/>
        <p:txBody>
          <a:bodyPr/>
          <a:lstStyle/>
          <a:p>
            <a:fld id="{66833210-F077-0940-B881-E9667E737039}" type="slidenum">
              <a:rPr lang="en-US" smtClean="0"/>
              <a:t>8</a:t>
            </a:fld>
            <a:endParaRPr lang="en-US"/>
          </a:p>
        </p:txBody>
      </p:sp>
    </p:spTree>
    <p:extLst>
      <p:ext uri="{BB962C8B-B14F-4D97-AF65-F5344CB8AC3E}">
        <p14:creationId xmlns:p14="http://schemas.microsoft.com/office/powerpoint/2010/main" val="292840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Notes:</a:t>
            </a:r>
          </a:p>
          <a:p>
            <a:pPr marL="171450" indent="-171450">
              <a:buFontTx/>
              <a:buChar char="•"/>
            </a:pPr>
            <a:r>
              <a:rPr lang="en-US" dirty="0" smtClean="0"/>
              <a:t>Ask the question – what are common threads</a:t>
            </a:r>
          </a:p>
          <a:p>
            <a:pPr marL="171450" indent="-171450">
              <a:buFontTx/>
              <a:buChar char="•"/>
            </a:pPr>
            <a:r>
              <a:rPr lang="en-US" dirty="0" smtClean="0"/>
              <a:t>Responses</a:t>
            </a:r>
            <a:r>
              <a:rPr lang="en-US" baseline="0" dirty="0" smtClean="0"/>
              <a:t> may include:</a:t>
            </a:r>
          </a:p>
          <a:p>
            <a:pPr marL="171450" indent="-171450">
              <a:buFontTx/>
              <a:buChar char="•"/>
            </a:pPr>
            <a:r>
              <a:rPr lang="en-US" baseline="0" dirty="0" smtClean="0"/>
              <a:t>Care providers were in a rush and didn’t pay attention to the resident’s needs</a:t>
            </a:r>
          </a:p>
          <a:p>
            <a:pPr marL="171450" indent="-171450">
              <a:buFontTx/>
              <a:buChar char="•"/>
            </a:pPr>
            <a:r>
              <a:rPr lang="en-US" baseline="0" dirty="0" smtClean="0"/>
              <a:t>Care providers put themselves at risk and got hurt</a:t>
            </a:r>
          </a:p>
          <a:p>
            <a:pPr marL="171450" indent="-171450">
              <a:buFontTx/>
              <a:buChar char="•"/>
            </a:pPr>
            <a:r>
              <a:rPr lang="en-US" baseline="0" dirty="0" smtClean="0"/>
              <a:t>Care providers thought they were saving time but in the long-run it ended up costing time</a:t>
            </a:r>
          </a:p>
          <a:p>
            <a:pPr marL="171450" indent="-171450">
              <a:buFontTx/>
              <a:buChar char="•"/>
            </a:pPr>
            <a:r>
              <a:rPr lang="en-US" baseline="0" dirty="0" smtClean="0"/>
              <a:t>Residents had a strong reaction to a trigger in their environment</a:t>
            </a:r>
          </a:p>
          <a:p>
            <a:pPr marL="171450" indent="-171450">
              <a:buFontTx/>
              <a:buChar char="•"/>
            </a:pPr>
            <a:endParaRPr lang="en-US" baseline="0" dirty="0" smtClean="0"/>
          </a:p>
          <a:p>
            <a:pPr marL="171450" indent="-171450">
              <a:buFontTx/>
              <a:buChar char="•"/>
            </a:pPr>
            <a:r>
              <a:rPr lang="en-US" baseline="0" dirty="0" smtClean="0"/>
              <a:t>Ask the question – what could have been done differently?</a:t>
            </a:r>
          </a:p>
          <a:p>
            <a:pPr marL="171450" indent="-171450">
              <a:buFontTx/>
              <a:buChar char="•"/>
            </a:pPr>
            <a:r>
              <a:rPr lang="en-US" baseline="0" dirty="0" smtClean="0"/>
              <a:t>Read and follow the care plan</a:t>
            </a:r>
          </a:p>
          <a:p>
            <a:pPr marL="171450" indent="-171450">
              <a:buFontTx/>
              <a:buChar char="•"/>
            </a:pPr>
            <a:r>
              <a:rPr lang="en-US" baseline="0" dirty="0" smtClean="0"/>
              <a:t>Know residents and anticipate what could happen</a:t>
            </a:r>
          </a:p>
          <a:p>
            <a:pPr marL="171450" indent="-171450">
              <a:buFontTx/>
              <a:buChar char="•"/>
            </a:pPr>
            <a:r>
              <a:rPr lang="en-US" baseline="0" dirty="0" smtClean="0"/>
              <a:t>Talk to the residents and reassure them</a:t>
            </a:r>
          </a:p>
          <a:p>
            <a:pPr marL="171450" indent="-171450">
              <a:buFontTx/>
              <a:buChar char="•"/>
            </a:pPr>
            <a:r>
              <a:rPr lang="en-US" baseline="0" dirty="0" smtClean="0"/>
              <a:t>Provide choices</a:t>
            </a:r>
            <a:endParaRPr lang="en-US" dirty="0" smtClean="0"/>
          </a:p>
          <a:p>
            <a:endParaRPr lang="en-US" dirty="0"/>
          </a:p>
        </p:txBody>
      </p:sp>
      <p:sp>
        <p:nvSpPr>
          <p:cNvPr id="4" name="Slide Number Placeholder 3"/>
          <p:cNvSpPr>
            <a:spLocks noGrp="1"/>
          </p:cNvSpPr>
          <p:nvPr>
            <p:ph type="sldNum" sz="quarter" idx="10"/>
          </p:nvPr>
        </p:nvSpPr>
        <p:spPr/>
        <p:txBody>
          <a:bodyPr/>
          <a:lstStyle/>
          <a:p>
            <a:fld id="{66833210-F077-0940-B881-E9667E737039}" type="slidenum">
              <a:rPr lang="en-US" smtClean="0"/>
              <a:t>9</a:t>
            </a:fld>
            <a:endParaRPr lang="en-US"/>
          </a:p>
        </p:txBody>
      </p:sp>
    </p:spTree>
    <p:extLst>
      <p:ext uri="{BB962C8B-B14F-4D97-AF65-F5344CB8AC3E}">
        <p14:creationId xmlns:p14="http://schemas.microsoft.com/office/powerpoint/2010/main" val="390113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Notes:</a:t>
            </a:r>
          </a:p>
          <a:p>
            <a:pPr marL="171450" indent="-171450">
              <a:buFontTx/>
              <a:buChar char="•"/>
            </a:pPr>
            <a:r>
              <a:rPr lang="en-US" dirty="0" smtClean="0"/>
              <a:t>Ask the question, what do you think may have triggered his responsive</a:t>
            </a:r>
            <a:r>
              <a:rPr lang="en-US" baseline="0" dirty="0" smtClean="0"/>
              <a:t> </a:t>
            </a:r>
            <a:r>
              <a:rPr lang="en-US" baseline="0" dirty="0" err="1" smtClean="0"/>
              <a:t>behaviour</a:t>
            </a:r>
            <a:endParaRPr lang="en-US" baseline="0" dirty="0" smtClean="0"/>
          </a:p>
          <a:p>
            <a:pPr marL="171450" indent="-171450">
              <a:buFontTx/>
              <a:buChar char="•"/>
            </a:pPr>
            <a:r>
              <a:rPr lang="en-US" baseline="0" dirty="0" smtClean="0"/>
              <a:t>Possible responses might include:</a:t>
            </a:r>
          </a:p>
          <a:p>
            <a:pPr marL="171450" indent="-171450">
              <a:buFontTx/>
              <a:buChar char="•"/>
            </a:pPr>
            <a:r>
              <a:rPr lang="en-US" baseline="0" dirty="0" smtClean="0"/>
              <a:t>He felt threatened</a:t>
            </a:r>
          </a:p>
          <a:p>
            <a:pPr marL="171450" indent="-171450">
              <a:buFontTx/>
              <a:buChar char="•"/>
            </a:pPr>
            <a:r>
              <a:rPr lang="en-US" baseline="0" dirty="0" smtClean="0"/>
              <a:t>He thought Bert was trying to get his gun from him</a:t>
            </a:r>
          </a:p>
          <a:p>
            <a:pPr marL="171450" indent="-171450">
              <a:buFontTx/>
              <a:buChar char="•"/>
            </a:pPr>
            <a:r>
              <a:rPr lang="en-US" baseline="0" dirty="0" smtClean="0"/>
              <a:t>He gets anxious when people get close to him without letting him know what to expect</a:t>
            </a:r>
          </a:p>
          <a:p>
            <a:pPr marL="171450" indent="-171450">
              <a:buFontTx/>
              <a:buChar char="•"/>
            </a:pPr>
            <a:r>
              <a:rPr lang="en-US" baseline="0" dirty="0" smtClean="0"/>
              <a:t>He might sense that Bert was distracted and not paying attention</a:t>
            </a:r>
            <a:endParaRPr lang="en-US" dirty="0"/>
          </a:p>
        </p:txBody>
      </p:sp>
      <p:sp>
        <p:nvSpPr>
          <p:cNvPr id="4" name="Slide Number Placeholder 3"/>
          <p:cNvSpPr>
            <a:spLocks noGrp="1"/>
          </p:cNvSpPr>
          <p:nvPr>
            <p:ph type="sldNum" sz="quarter" idx="10"/>
          </p:nvPr>
        </p:nvSpPr>
        <p:spPr/>
        <p:txBody>
          <a:bodyPr/>
          <a:lstStyle/>
          <a:p>
            <a:fld id="{66833210-F077-0940-B881-E9667E737039}" type="slidenum">
              <a:rPr lang="en-US" smtClean="0"/>
              <a:t>10</a:t>
            </a:fld>
            <a:endParaRPr lang="en-US"/>
          </a:p>
        </p:txBody>
      </p:sp>
    </p:spTree>
    <p:extLst>
      <p:ext uri="{BB962C8B-B14F-4D97-AF65-F5344CB8AC3E}">
        <p14:creationId xmlns:p14="http://schemas.microsoft.com/office/powerpoint/2010/main" val="379483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3F150D65-C64D-44FB-9152-4CC2DE0C9198}" type="datetime1">
              <a:rPr lang="en-US" smtClean="0"/>
              <a:pPr/>
              <a:t>15-04-15</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BFEBEB0A-9E3D-4B14-9782-E2AE3DA60D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75D48070-6A81-47D0-9810-1540B9FEFF61}" type="datetime1">
              <a:rPr lang="en-US" smtClean="0"/>
              <a:pPr/>
              <a:t>15-04-15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75D48070-6A81-47D0-9810-1540B9FEFF61}" type="datetime1">
              <a:rPr lang="en-US" smtClean="0"/>
              <a:pPr/>
              <a:t>15-04-15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465D789A-1220-4441-8676-44A034051BFD}" type="datetime1">
              <a:rPr lang="en-US" smtClean="0"/>
              <a:pPr/>
              <a:t>15-04-15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EF98A266-E364-4B5E-98DD-432668182E1E}" type="datetime1">
              <a:rPr lang="en-US" smtClean="0"/>
              <a:pPr/>
              <a:t>15-04-15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CA"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15-04-15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CA"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51E52B4A-BA08-4841-AB08-A0D822ABC34D}" type="datetime1">
              <a:rPr lang="en-US" smtClean="0"/>
              <a:pPr/>
              <a:t>15-04-15</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5D48070-6A81-47D0-9810-1540B9FEFF61}" type="datetime1">
              <a:rPr lang="en-US" smtClean="0"/>
              <a:pPr/>
              <a:t>15-04-15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5D48070-6A81-47D0-9810-1540B9FEFF61}" type="datetime1">
              <a:rPr lang="en-US" smtClean="0"/>
              <a:pPr/>
              <a:t>15-04-15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42635EB0-D091-417E-ACD5-D65E1C7D8524}" type="datetime1">
              <a:rPr lang="en-US" smtClean="0"/>
              <a:pPr/>
              <a:t>15-04-15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FCA09F9-C7D6-4C52-A7E8-5101239A0BA2}" type="datetime1">
              <a:rPr lang="en-US" smtClean="0"/>
              <a:pPr/>
              <a:t>15-04-15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0FFE64A4-35FB-42B6-9183-2C0CE0E36649}" type="datetime1">
              <a:rPr lang="en-US" smtClean="0"/>
              <a:pPr/>
              <a:t>15-04-15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CA"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75D48070-6A81-47D0-9810-1540B9FEFF61}" type="datetime1">
              <a:rPr lang="en-US" smtClean="0"/>
              <a:pPr/>
              <a:t>15-04-15</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dirty="0"/>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BFEBEB0A-9E3D-4B14-9782-E2AE3DA60D96}" type="slidenum">
              <a:rPr lang="en-US" smtClean="0"/>
              <a:pPr/>
              <a:t>‹#›</a:t>
            </a:fld>
            <a:endParaRPr lang="en-US" dirty="0"/>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CA"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CA"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75D48070-6A81-47D0-9810-1540B9FEFF61}" type="datetime1">
              <a:rPr lang="en-US" smtClean="0"/>
              <a:pPr/>
              <a:t>15-04-15</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dirty="0"/>
          </a:p>
        </p:txBody>
      </p:sp>
      <p:sp>
        <p:nvSpPr>
          <p:cNvPr id="6" name="Slide Number Placeholder 5"/>
          <p:cNvSpPr>
            <a:spLocks noGrp="1"/>
          </p:cNvSpPr>
          <p:nvPr>
            <p:ph type="sldNum" sz="quarter" idx="12"/>
          </p:nvPr>
        </p:nvSpPr>
        <p:spPr>
          <a:xfrm>
            <a:off x="331694" y="361016"/>
            <a:ext cx="506506" cy="365125"/>
          </a:xfrm>
        </p:spPr>
        <p:txBody>
          <a:bodyPr/>
          <a:lstStyle/>
          <a:p>
            <a:fld id="{BFEBEB0A-9E3D-4B14-9782-E2AE3DA60D96}" type="slidenum">
              <a:rPr lang="en-US" smtClean="0"/>
              <a:pPr/>
              <a:t>‹#›</a:t>
            </a:fld>
            <a:endParaRPr lang="en-US" dirty="0"/>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CA" smtClean="0"/>
              <a:t>Drag picture to placeholder or click icon to add</a:t>
            </a:r>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2A2683B9-6ECA-47FA-93CF-B124A0FAC208}" type="datetime1">
              <a:rPr lang="en-US" smtClean="0"/>
              <a:pPr/>
              <a:t>15-04-15</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BFEBEB0A-9E3D-4B14-9782-E2AE3DA60D96}" type="slidenum">
              <a:rPr lang="en-US" smtClean="0"/>
              <a:pPr/>
              <a:t>‹#›</a:t>
            </a:fld>
            <a:endParaRPr lang="en-US" dirty="0"/>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CA" smtClean="0"/>
              <a:t>Drag picture to placeholder or click icon to add</a:t>
            </a:r>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305FF66B-9476-4BB3-85E9-E01854F07F90}" type="datetime1">
              <a:rPr lang="en-US" smtClean="0"/>
              <a:pPr/>
              <a:t>15-04-15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56B23FBD-8F7D-4F85-8085-67BFDB05CB71}" type="datetime1">
              <a:rPr lang="en-US" smtClean="0"/>
              <a:pPr/>
              <a:t>15-04-15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75D48070-6A81-47D0-9810-1540B9FEFF61}" type="datetime1">
              <a:rPr lang="en-US" smtClean="0"/>
              <a:pPr/>
              <a:t>15-04-15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75D48070-6A81-47D0-9810-1540B9FEFF61}" type="datetime1">
              <a:rPr lang="en-US" smtClean="0"/>
              <a:pPr/>
              <a:t>15-04-15</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BFEBEB0A-9E3D-4B14-9782-E2AE3DA60D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sldNum="0" hdr="0" ft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4798231"/>
            <a:ext cx="5458968" cy="1048684"/>
          </a:xfrm>
        </p:spPr>
        <p:txBody>
          <a:bodyPr>
            <a:noAutofit/>
          </a:bodyPr>
          <a:lstStyle/>
          <a:p>
            <a:r>
              <a:rPr lang="en-US" sz="5400" dirty="0" smtClean="0"/>
              <a:t>Solving the BSO Mystery</a:t>
            </a:r>
            <a:endParaRPr lang="en-US" sz="5400" dirty="0"/>
          </a:p>
        </p:txBody>
      </p:sp>
      <p:sp>
        <p:nvSpPr>
          <p:cNvPr id="3" name="Subtitle 2"/>
          <p:cNvSpPr>
            <a:spLocks noGrp="1"/>
          </p:cNvSpPr>
          <p:nvPr>
            <p:ph type="subTitle" idx="1"/>
          </p:nvPr>
        </p:nvSpPr>
        <p:spPr>
          <a:xfrm>
            <a:off x="3200400" y="5879592"/>
            <a:ext cx="5458968" cy="621792"/>
          </a:xfrm>
        </p:spPr>
        <p:txBody>
          <a:bodyPr>
            <a:normAutofit/>
          </a:bodyPr>
          <a:lstStyle/>
          <a:p>
            <a:r>
              <a:rPr lang="en-US" sz="2400" dirty="0" smtClean="0">
                <a:solidFill>
                  <a:schemeClr val="tx1"/>
                </a:solidFill>
              </a:rPr>
              <a:t>InVizzen Knowledge Brokers 2015</a:t>
            </a:r>
            <a:endParaRPr lang="en-US" sz="2400" dirty="0">
              <a:solidFill>
                <a:schemeClr val="tx1"/>
              </a:solidFill>
            </a:endParaRPr>
          </a:p>
        </p:txBody>
      </p:sp>
    </p:spTree>
    <p:extLst>
      <p:ext uri="{BB962C8B-B14F-4D97-AF65-F5344CB8AC3E}">
        <p14:creationId xmlns:p14="http://schemas.microsoft.com/office/powerpoint/2010/main" val="8990502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Know your residents well</a:t>
            </a:r>
            <a:endParaRPr lang="en-US" b="1" dirty="0"/>
          </a:p>
        </p:txBody>
      </p:sp>
      <p:sp>
        <p:nvSpPr>
          <p:cNvPr id="3" name="Content Placeholder 2"/>
          <p:cNvSpPr>
            <a:spLocks noGrp="1"/>
          </p:cNvSpPr>
          <p:nvPr>
            <p:ph idx="1"/>
          </p:nvPr>
        </p:nvSpPr>
        <p:spPr>
          <a:xfrm>
            <a:off x="457199" y="2209800"/>
            <a:ext cx="6833000" cy="3916363"/>
          </a:xfrm>
        </p:spPr>
        <p:txBody>
          <a:bodyPr>
            <a:noAutofit/>
          </a:bodyPr>
          <a:lstStyle/>
          <a:p>
            <a:r>
              <a:rPr lang="en-US" sz="2400" dirty="0" smtClean="0">
                <a:solidFill>
                  <a:srgbClr val="000000"/>
                </a:solidFill>
              </a:rPr>
              <a:t>Here’s more background on Mr. Singh</a:t>
            </a:r>
          </a:p>
          <a:p>
            <a:pPr lvl="1"/>
            <a:r>
              <a:rPr lang="en-US" sz="2400" dirty="0" smtClean="0">
                <a:solidFill>
                  <a:srgbClr val="000000"/>
                </a:solidFill>
              </a:rPr>
              <a:t>Served in the RCMP for 30 years</a:t>
            </a:r>
          </a:p>
          <a:p>
            <a:pPr lvl="1"/>
            <a:r>
              <a:rPr lang="en-US" sz="2400" dirty="0" smtClean="0">
                <a:solidFill>
                  <a:srgbClr val="000000"/>
                </a:solidFill>
              </a:rPr>
              <a:t>He was attacked and severely wounded when a thief tried to grab his gun</a:t>
            </a:r>
          </a:p>
          <a:p>
            <a:pPr lvl="1"/>
            <a:r>
              <a:rPr lang="en-US" sz="2400" dirty="0" smtClean="0">
                <a:solidFill>
                  <a:srgbClr val="000000"/>
                </a:solidFill>
              </a:rPr>
              <a:t>He lived with post traumatic stress syndrome after a school shooting incident</a:t>
            </a:r>
            <a:endParaRPr lang="en-US" sz="2400" dirty="0" smtClean="0"/>
          </a:p>
          <a:p>
            <a:r>
              <a:rPr lang="en-US" sz="2400" dirty="0" smtClean="0"/>
              <a:t>What do you think may have triggered his responsive </a:t>
            </a:r>
            <a:r>
              <a:rPr lang="en-US" sz="2400" dirty="0" err="1" smtClean="0"/>
              <a:t>behaviour</a:t>
            </a:r>
            <a:r>
              <a:rPr lang="en-US" sz="2400" dirty="0" smtClean="0"/>
              <a:t> – what in his environment was he responding to?</a:t>
            </a:r>
            <a:endParaRPr lang="en-US" sz="2400" dirty="0"/>
          </a:p>
        </p:txBody>
      </p:sp>
    </p:spTree>
    <p:extLst>
      <p:ext uri="{BB962C8B-B14F-4D97-AF65-F5344CB8AC3E}">
        <p14:creationId xmlns:p14="http://schemas.microsoft.com/office/powerpoint/2010/main" val="3052716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b="1" dirty="0"/>
              <a:t>1) Know your residents well</a:t>
            </a:r>
            <a:endParaRPr lang="en-US" dirty="0"/>
          </a:p>
        </p:txBody>
      </p:sp>
      <p:sp>
        <p:nvSpPr>
          <p:cNvPr id="3" name="Content Placeholder 2"/>
          <p:cNvSpPr>
            <a:spLocks noGrp="1"/>
          </p:cNvSpPr>
          <p:nvPr>
            <p:ph idx="1"/>
          </p:nvPr>
        </p:nvSpPr>
        <p:spPr>
          <a:xfrm>
            <a:off x="457199" y="2209800"/>
            <a:ext cx="5357533" cy="3916363"/>
          </a:xfrm>
        </p:spPr>
        <p:txBody>
          <a:bodyPr/>
          <a:lstStyle/>
          <a:p>
            <a:r>
              <a:rPr lang="en-US" sz="2400" dirty="0" smtClean="0"/>
              <a:t>What bright ideas do you have about things you can consistently do to reduce the number of and severity of responsive behaviours?</a:t>
            </a:r>
          </a:p>
          <a:p>
            <a:pPr marL="228600" lvl="1" indent="0">
              <a:buNone/>
            </a:pPr>
            <a:endParaRPr lang="en-US" dirty="0"/>
          </a:p>
        </p:txBody>
      </p:sp>
      <p:pic>
        <p:nvPicPr>
          <p:cNvPr id="4" name="Picture 3" descr="shutterstock_261125939.eps"/>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rot="20637610">
            <a:off x="5739120" y="2779113"/>
            <a:ext cx="2846225" cy="3255472"/>
          </a:xfrm>
          <a:prstGeom prst="rect">
            <a:avLst/>
          </a:prstGeom>
        </p:spPr>
      </p:pic>
    </p:spTree>
    <p:extLst>
      <p:ext uri="{BB962C8B-B14F-4D97-AF65-F5344CB8AC3E}">
        <p14:creationId xmlns:p14="http://schemas.microsoft.com/office/powerpoint/2010/main" val="199153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a:t>
            </a:r>
            <a:r>
              <a:rPr lang="en-US" b="1" dirty="0" smtClean="0"/>
              <a:t>) </a:t>
            </a:r>
            <a:r>
              <a:rPr lang="en-US" b="1" dirty="0"/>
              <a:t>Use the strategies in the </a:t>
            </a:r>
            <a:r>
              <a:rPr lang="en-US" b="1" dirty="0" err="1"/>
              <a:t>behavioural</a:t>
            </a:r>
            <a:r>
              <a:rPr lang="en-US" b="1" dirty="0"/>
              <a:t> care plan for your residents.</a:t>
            </a:r>
            <a:r>
              <a:rPr lang="en-CA" b="1" dirty="0"/>
              <a:t> </a:t>
            </a:r>
            <a:endParaRPr lang="en-US" b="1" dirty="0"/>
          </a:p>
        </p:txBody>
      </p:sp>
      <p:sp>
        <p:nvSpPr>
          <p:cNvPr id="3" name="Content Placeholder 2"/>
          <p:cNvSpPr>
            <a:spLocks noGrp="1"/>
          </p:cNvSpPr>
          <p:nvPr>
            <p:ph idx="1"/>
          </p:nvPr>
        </p:nvSpPr>
        <p:spPr/>
        <p:txBody>
          <a:bodyPr/>
          <a:lstStyle/>
          <a:p>
            <a:r>
              <a:rPr lang="en-US" sz="2400" dirty="0" smtClean="0"/>
              <a:t>How many of your residents have a </a:t>
            </a:r>
            <a:r>
              <a:rPr lang="en-US" sz="2400" b="1" dirty="0" err="1"/>
              <a:t>behavioural</a:t>
            </a:r>
            <a:r>
              <a:rPr lang="en-US" sz="2400" b="1" dirty="0"/>
              <a:t> care </a:t>
            </a:r>
            <a:r>
              <a:rPr lang="en-US" sz="2400" b="1" dirty="0" smtClean="0"/>
              <a:t>plan?</a:t>
            </a:r>
          </a:p>
          <a:p>
            <a:endParaRPr lang="en-US" sz="2400" b="1" dirty="0"/>
          </a:p>
          <a:p>
            <a:r>
              <a:rPr lang="en-US" sz="2400" dirty="0" smtClean="0"/>
              <a:t>A) None</a:t>
            </a:r>
          </a:p>
          <a:p>
            <a:r>
              <a:rPr lang="en-US" sz="2400" dirty="0" smtClean="0"/>
              <a:t>B) All of them</a:t>
            </a:r>
          </a:p>
          <a:p>
            <a:r>
              <a:rPr lang="en-US" sz="2400" dirty="0" smtClean="0"/>
              <a:t>C) I could name them</a:t>
            </a:r>
          </a:p>
          <a:p>
            <a:r>
              <a:rPr lang="en-US" sz="2400" dirty="0" smtClean="0"/>
              <a:t>D) I </a:t>
            </a:r>
            <a:r>
              <a:rPr lang="en-US" sz="2400" dirty="0"/>
              <a:t>don’t have any idea</a:t>
            </a:r>
          </a:p>
          <a:p>
            <a:pPr marL="0" indent="0">
              <a:buNone/>
            </a:pPr>
            <a:endParaRPr lang="en-US" dirty="0"/>
          </a:p>
        </p:txBody>
      </p:sp>
      <p:pic>
        <p:nvPicPr>
          <p:cNvPr id="4" name="Content Placeholder 3" descr="shutterstock_260860310.eps"/>
          <p:cNvPicPr>
            <a:picLocks noChangeAspect="1"/>
          </p:cNvPicPr>
          <p:nvPr/>
        </p:nvPicPr>
        <p:blipFill rotWithShape="1">
          <a:blip r:embed="rId2" cstate="screen">
            <a:extLst>
              <a:ext uri="{28A0092B-C50C-407E-A947-70E740481C1C}">
                <a14:useLocalDpi xmlns:a14="http://schemas.microsoft.com/office/drawing/2010/main"/>
              </a:ext>
            </a:extLst>
          </a:blip>
          <a:srcRect l="879" t="50679" r="75229" b="24998"/>
          <a:stretch/>
        </p:blipFill>
        <p:spPr>
          <a:xfrm rot="20604178">
            <a:off x="5564097" y="3258752"/>
            <a:ext cx="2103257" cy="21411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5473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a:t>
            </a:r>
            <a:r>
              <a:rPr lang="en-US" b="1" dirty="0"/>
              <a:t>Use the strategies in the </a:t>
            </a:r>
            <a:r>
              <a:rPr lang="en-US" b="1" dirty="0" err="1"/>
              <a:t>behavioural</a:t>
            </a:r>
            <a:r>
              <a:rPr lang="en-US" b="1" dirty="0"/>
              <a:t> care plan for your residents.</a:t>
            </a:r>
            <a:r>
              <a:rPr lang="en-CA" b="1" dirty="0"/>
              <a:t> </a:t>
            </a:r>
            <a:endParaRPr lang="en-US" dirty="0"/>
          </a:p>
        </p:txBody>
      </p:sp>
      <p:sp>
        <p:nvSpPr>
          <p:cNvPr id="3" name="Content Placeholder 2"/>
          <p:cNvSpPr>
            <a:spLocks noGrp="1"/>
          </p:cNvSpPr>
          <p:nvPr>
            <p:ph idx="1"/>
          </p:nvPr>
        </p:nvSpPr>
        <p:spPr>
          <a:xfrm>
            <a:off x="457199" y="2209800"/>
            <a:ext cx="3243843" cy="3916363"/>
          </a:xfrm>
        </p:spPr>
        <p:txBody>
          <a:bodyPr/>
          <a:lstStyle/>
          <a:p>
            <a:r>
              <a:rPr lang="en-US" dirty="0" smtClean="0"/>
              <a:t>What are some of the strategies for your residents?</a:t>
            </a:r>
            <a:endParaRPr lang="en-US" dirty="0"/>
          </a:p>
        </p:txBody>
      </p:sp>
      <p:pic>
        <p:nvPicPr>
          <p:cNvPr id="4" name="Content Placeholder 3" descr="shutterstock_260860310.eps"/>
          <p:cNvPicPr>
            <a:picLocks noChangeAspect="1"/>
          </p:cNvPicPr>
          <p:nvPr/>
        </p:nvPicPr>
        <p:blipFill rotWithShape="1">
          <a:blip r:embed="rId2" cstate="screen">
            <a:extLst>
              <a:ext uri="{28A0092B-C50C-407E-A947-70E740481C1C}">
                <a14:useLocalDpi xmlns:a14="http://schemas.microsoft.com/office/drawing/2010/main"/>
              </a:ext>
            </a:extLst>
          </a:blip>
          <a:srcRect l="880" t="-3893" r="1419" b="249"/>
          <a:stretch/>
        </p:blipFill>
        <p:spPr>
          <a:xfrm rot="20909229">
            <a:off x="4161129" y="2372961"/>
            <a:ext cx="3826362" cy="4059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73069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Use </a:t>
            </a:r>
            <a:r>
              <a:rPr lang="en-US" b="1" dirty="0"/>
              <a:t>the strategies in the </a:t>
            </a:r>
            <a:r>
              <a:rPr lang="en-US" b="1" dirty="0" err="1"/>
              <a:t>behavioural</a:t>
            </a:r>
            <a:r>
              <a:rPr lang="en-US" b="1" dirty="0"/>
              <a:t> care plan for your residents.</a:t>
            </a:r>
            <a:r>
              <a:rPr lang="en-CA" b="1" dirty="0"/>
              <a:t> </a:t>
            </a:r>
            <a:endParaRPr lang="en-US" dirty="0"/>
          </a:p>
        </p:txBody>
      </p:sp>
      <p:sp>
        <p:nvSpPr>
          <p:cNvPr id="3" name="Content Placeholder 2"/>
          <p:cNvSpPr>
            <a:spLocks noGrp="1"/>
          </p:cNvSpPr>
          <p:nvPr>
            <p:ph idx="1"/>
          </p:nvPr>
        </p:nvSpPr>
        <p:spPr/>
        <p:txBody>
          <a:bodyPr/>
          <a:lstStyle/>
          <a:p>
            <a:r>
              <a:rPr lang="en-US" b="1" dirty="0" smtClean="0">
                <a:solidFill>
                  <a:srgbClr val="3366FF"/>
                </a:solidFill>
              </a:rPr>
              <a:t> Get input and add here</a:t>
            </a:r>
          </a:p>
          <a:p>
            <a:r>
              <a:rPr lang="en-US" b="1" dirty="0" smtClean="0">
                <a:solidFill>
                  <a:srgbClr val="3366FF"/>
                </a:solidFill>
              </a:rPr>
              <a:t>Screen shot of a care plan</a:t>
            </a:r>
            <a:endParaRPr lang="en-US" b="1" dirty="0">
              <a:solidFill>
                <a:srgbClr val="3366FF"/>
              </a:solidFill>
            </a:endParaRPr>
          </a:p>
        </p:txBody>
      </p:sp>
    </p:spTree>
    <p:extLst>
      <p:ext uri="{BB962C8B-B14F-4D97-AF65-F5344CB8AC3E}">
        <p14:creationId xmlns:p14="http://schemas.microsoft.com/office/powerpoint/2010/main" val="332075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a:t>
            </a:r>
            <a:r>
              <a:rPr lang="en-US" b="1" dirty="0"/>
              <a:t>Use the strategies in the </a:t>
            </a:r>
            <a:r>
              <a:rPr lang="en-US" b="1" dirty="0" err="1"/>
              <a:t>behavioural</a:t>
            </a:r>
            <a:r>
              <a:rPr lang="en-US" b="1" dirty="0"/>
              <a:t> care plan for your residents.</a:t>
            </a:r>
            <a:r>
              <a:rPr lang="en-CA" b="1" dirty="0"/>
              <a:t> </a:t>
            </a:r>
            <a:endParaRPr lang="en-US" dirty="0"/>
          </a:p>
        </p:txBody>
      </p:sp>
      <p:sp>
        <p:nvSpPr>
          <p:cNvPr id="3" name="Content Placeholder 2"/>
          <p:cNvSpPr>
            <a:spLocks noGrp="1"/>
          </p:cNvSpPr>
          <p:nvPr>
            <p:ph idx="1"/>
          </p:nvPr>
        </p:nvSpPr>
        <p:spPr>
          <a:xfrm>
            <a:off x="457199" y="2209800"/>
            <a:ext cx="5223861" cy="3916363"/>
          </a:xfrm>
        </p:spPr>
        <p:txBody>
          <a:bodyPr/>
          <a:lstStyle/>
          <a:p>
            <a:r>
              <a:rPr lang="en-US" dirty="0" smtClean="0"/>
              <a:t>If you were Bert and after the incident you looking in the care plan and didn’t see anything for lifts and transfers related to responsive behaviours what would you do?</a:t>
            </a:r>
          </a:p>
          <a:p>
            <a:pPr marL="228600" lvl="1" indent="0">
              <a:buNone/>
            </a:pPr>
            <a:endParaRPr lang="en-US" dirty="0"/>
          </a:p>
        </p:txBody>
      </p:sp>
      <p:pic>
        <p:nvPicPr>
          <p:cNvPr id="4" name="Content Placeholder 3" descr="shutterstock_260860310.eps"/>
          <p:cNvPicPr>
            <a:picLocks noChangeAspect="1"/>
          </p:cNvPicPr>
          <p:nvPr/>
        </p:nvPicPr>
        <p:blipFill rotWithShape="1">
          <a:blip r:embed="rId2" cstate="screen">
            <a:extLst>
              <a:ext uri="{28A0092B-C50C-407E-A947-70E740481C1C}">
                <a14:useLocalDpi xmlns:a14="http://schemas.microsoft.com/office/drawing/2010/main"/>
              </a:ext>
            </a:extLst>
          </a:blip>
          <a:srcRect l="74690" r="-289" b="74496"/>
          <a:stretch/>
        </p:blipFill>
        <p:spPr>
          <a:xfrm rot="772760" flipH="1">
            <a:off x="5812655" y="3095512"/>
            <a:ext cx="2305842" cy="22972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7814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 </a:t>
            </a:r>
            <a:r>
              <a:rPr lang="en-US" b="1" dirty="0"/>
              <a:t>Use the strategies in the </a:t>
            </a:r>
            <a:r>
              <a:rPr lang="en-US" b="1" dirty="0" err="1"/>
              <a:t>behavioural</a:t>
            </a:r>
            <a:r>
              <a:rPr lang="en-US" b="1" dirty="0"/>
              <a:t> care plan for your residents.</a:t>
            </a:r>
            <a:r>
              <a:rPr lang="en-CA" b="1" dirty="0"/>
              <a:t> </a:t>
            </a:r>
            <a:endParaRPr lang="en-US" dirty="0"/>
          </a:p>
        </p:txBody>
      </p:sp>
      <p:sp>
        <p:nvSpPr>
          <p:cNvPr id="3" name="Content Placeholder 2"/>
          <p:cNvSpPr>
            <a:spLocks noGrp="1"/>
          </p:cNvSpPr>
          <p:nvPr>
            <p:ph idx="1"/>
          </p:nvPr>
        </p:nvSpPr>
        <p:spPr/>
        <p:txBody>
          <a:bodyPr/>
          <a:lstStyle/>
          <a:p>
            <a:r>
              <a:rPr lang="en-US" sz="2400" dirty="0" smtClean="0"/>
              <a:t>What do you do if:</a:t>
            </a:r>
          </a:p>
          <a:p>
            <a:pPr lvl="1"/>
            <a:r>
              <a:rPr lang="en-US" sz="2400" dirty="0" smtClean="0"/>
              <a:t>There’s no </a:t>
            </a:r>
            <a:r>
              <a:rPr lang="en-US" sz="2400" dirty="0" err="1"/>
              <a:t>behavioural</a:t>
            </a:r>
            <a:r>
              <a:rPr lang="en-US" sz="2400" dirty="0"/>
              <a:t> care plan </a:t>
            </a:r>
            <a:r>
              <a:rPr lang="en-US" sz="2400" dirty="0" smtClean="0"/>
              <a:t>in place but you’ve noticed some responsive behaviours?</a:t>
            </a:r>
          </a:p>
          <a:p>
            <a:pPr lvl="1"/>
            <a:endParaRPr lang="en-US" sz="2400" dirty="0"/>
          </a:p>
          <a:p>
            <a:pPr marL="228600" lvl="1" indent="0">
              <a:buNone/>
            </a:pPr>
            <a:r>
              <a:rPr lang="en-US" sz="2400" dirty="0" smtClean="0"/>
              <a:t>&gt; Talk to your BSO Nurse or PSW.</a:t>
            </a:r>
          </a:p>
          <a:p>
            <a:pPr marL="228600" lvl="1" indent="0">
              <a:buNone/>
            </a:pPr>
            <a:endParaRPr lang="en-US" dirty="0"/>
          </a:p>
        </p:txBody>
      </p:sp>
      <p:pic>
        <p:nvPicPr>
          <p:cNvPr id="4" name="Content Placeholder 3" descr="shutterstock_260860310.eps"/>
          <p:cNvPicPr>
            <a:picLocks noChangeAspect="1"/>
          </p:cNvPicPr>
          <p:nvPr/>
        </p:nvPicPr>
        <p:blipFill rotWithShape="1">
          <a:blip r:embed="rId3" cstate="screen">
            <a:extLst>
              <a:ext uri="{28A0092B-C50C-407E-A947-70E740481C1C}">
                <a14:useLocalDpi xmlns:a14="http://schemas.microsoft.com/office/drawing/2010/main"/>
              </a:ext>
            </a:extLst>
          </a:blip>
          <a:srcRect l="74690" r="-289" b="74496"/>
          <a:stretch/>
        </p:blipFill>
        <p:spPr>
          <a:xfrm rot="772760" flipH="1">
            <a:off x="5812655" y="3095512"/>
            <a:ext cx="2305842" cy="22972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28541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a:t>
            </a:r>
            <a:r>
              <a:rPr lang="en-US" b="1" dirty="0" smtClean="0"/>
              <a:t>) Take part in team huddles</a:t>
            </a:r>
            <a:endParaRPr lang="en-US" b="1" dirty="0"/>
          </a:p>
        </p:txBody>
      </p:sp>
      <p:sp>
        <p:nvSpPr>
          <p:cNvPr id="3" name="Content Placeholder 2"/>
          <p:cNvSpPr>
            <a:spLocks noGrp="1"/>
          </p:cNvSpPr>
          <p:nvPr>
            <p:ph idx="1"/>
          </p:nvPr>
        </p:nvSpPr>
        <p:spPr>
          <a:xfrm>
            <a:off x="457200" y="2209800"/>
            <a:ext cx="5173734" cy="3916363"/>
          </a:xfrm>
        </p:spPr>
        <p:txBody>
          <a:bodyPr/>
          <a:lstStyle/>
          <a:p>
            <a:r>
              <a:rPr lang="en-US" sz="2400" dirty="0" smtClean="0"/>
              <a:t>Team Huddles are short – 5 minute </a:t>
            </a:r>
            <a:r>
              <a:rPr lang="en-US" sz="2400" dirty="0" smtClean="0"/>
              <a:t>talks about </a:t>
            </a:r>
            <a:r>
              <a:rPr lang="en-US" sz="2400" dirty="0" smtClean="0"/>
              <a:t>a resident’s responsive </a:t>
            </a:r>
            <a:r>
              <a:rPr lang="en-US" sz="2400" dirty="0" smtClean="0"/>
              <a:t>behaviours.</a:t>
            </a:r>
          </a:p>
          <a:p>
            <a:r>
              <a:rPr lang="en-US" sz="2400" dirty="0" smtClean="0"/>
              <a:t>Members </a:t>
            </a:r>
            <a:r>
              <a:rPr lang="en-US" sz="2400" dirty="0" smtClean="0"/>
              <a:t>of the team share what they notice, what works, what doesn’t seem to work and where we go from here.</a:t>
            </a:r>
          </a:p>
          <a:p>
            <a:pPr marL="0" indent="0">
              <a:buNone/>
            </a:pPr>
            <a:endParaRPr lang="en-US" dirty="0"/>
          </a:p>
        </p:txBody>
      </p:sp>
      <p:pic>
        <p:nvPicPr>
          <p:cNvPr id="4" name="Picture 3" descr="shutterstock_257748871.eps"/>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rot="21082791">
            <a:off x="5888976" y="2657134"/>
            <a:ext cx="2780383" cy="27803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12473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a:t>
            </a:r>
            <a:r>
              <a:rPr lang="en-US" b="1" dirty="0" smtClean="0"/>
              <a:t>) Take part in team huddles</a:t>
            </a:r>
            <a:endParaRPr lang="en-US" b="1" dirty="0"/>
          </a:p>
        </p:txBody>
      </p:sp>
      <p:sp>
        <p:nvSpPr>
          <p:cNvPr id="3" name="Content Placeholder 2"/>
          <p:cNvSpPr>
            <a:spLocks noGrp="1"/>
          </p:cNvSpPr>
          <p:nvPr>
            <p:ph idx="1"/>
          </p:nvPr>
        </p:nvSpPr>
        <p:spPr>
          <a:xfrm>
            <a:off x="457199" y="2209800"/>
            <a:ext cx="4923099" cy="3916363"/>
          </a:xfrm>
        </p:spPr>
        <p:txBody>
          <a:bodyPr>
            <a:normAutofit/>
          </a:bodyPr>
          <a:lstStyle/>
          <a:p>
            <a:r>
              <a:rPr lang="en-US" sz="2400" dirty="0" smtClean="0"/>
              <a:t>If you were Sally, what would you share about Mrs. V and the case of the wrong </a:t>
            </a:r>
            <a:r>
              <a:rPr lang="en-US" sz="2400" dirty="0" err="1" smtClean="0"/>
              <a:t>coloured</a:t>
            </a:r>
            <a:r>
              <a:rPr lang="en-US" sz="2400" dirty="0" smtClean="0"/>
              <a:t> socks?</a:t>
            </a:r>
          </a:p>
          <a:p>
            <a:r>
              <a:rPr lang="en-US" sz="2400" dirty="0" smtClean="0"/>
              <a:t>What would you recommend to your team?</a:t>
            </a:r>
          </a:p>
        </p:txBody>
      </p:sp>
      <p:pic>
        <p:nvPicPr>
          <p:cNvPr id="4" name="Picture 3" descr="shutterstock_25179130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793733">
            <a:off x="6036576" y="2369916"/>
            <a:ext cx="2797098" cy="32483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4474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260471783.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435905">
            <a:off x="6492682" y="2791725"/>
            <a:ext cx="2544131" cy="2973757"/>
          </a:xfrm>
          <a:prstGeom prst="rect">
            <a:avLst/>
          </a:prstGeom>
        </p:spPr>
      </p:pic>
      <p:sp>
        <p:nvSpPr>
          <p:cNvPr id="2" name="Title 1"/>
          <p:cNvSpPr>
            <a:spLocks noGrp="1"/>
          </p:cNvSpPr>
          <p:nvPr>
            <p:ph type="title"/>
          </p:nvPr>
        </p:nvSpPr>
        <p:spPr/>
        <p:txBody>
          <a:bodyPr/>
          <a:lstStyle/>
          <a:p>
            <a:r>
              <a:rPr lang="en-US" b="1" dirty="0" smtClean="0"/>
              <a:t>Clues all add up to ….</a:t>
            </a:r>
            <a:endParaRPr lang="en-US" b="1" dirty="0"/>
          </a:p>
        </p:txBody>
      </p:sp>
      <p:sp>
        <p:nvSpPr>
          <p:cNvPr id="3" name="Content Placeholder 2"/>
          <p:cNvSpPr>
            <a:spLocks noGrp="1"/>
          </p:cNvSpPr>
          <p:nvPr>
            <p:ph idx="1"/>
          </p:nvPr>
        </p:nvSpPr>
        <p:spPr>
          <a:xfrm>
            <a:off x="457199" y="2209800"/>
            <a:ext cx="6671107" cy="3916363"/>
          </a:xfrm>
        </p:spPr>
        <p:txBody>
          <a:bodyPr>
            <a:normAutofit fontScale="85000" lnSpcReduction="20000"/>
          </a:bodyPr>
          <a:lstStyle/>
          <a:p>
            <a:r>
              <a:rPr lang="en-US" sz="2600" dirty="0" smtClean="0"/>
              <a:t>Preventing and managing responsive behaviours is everyone’s role.</a:t>
            </a:r>
          </a:p>
          <a:p>
            <a:pPr marL="0" indent="0">
              <a:buNone/>
            </a:pPr>
            <a:endParaRPr lang="en-US" sz="2600" dirty="0"/>
          </a:p>
          <a:p>
            <a:r>
              <a:rPr lang="en-US" sz="2600" dirty="0" smtClean="0"/>
              <a:t>It’s not more work. It’s about better communication and spending time on strategies that work and stop spending time on things that don’t work.</a:t>
            </a:r>
          </a:p>
          <a:p>
            <a:endParaRPr lang="en-US" sz="2600" dirty="0"/>
          </a:p>
          <a:p>
            <a:r>
              <a:rPr lang="en-US" sz="2600" dirty="0" smtClean="0"/>
              <a:t>We need to talk about and act on what works. If nothing changes, nothing changes.</a:t>
            </a:r>
          </a:p>
          <a:p>
            <a:endParaRPr lang="en-US" dirty="0"/>
          </a:p>
        </p:txBody>
      </p:sp>
    </p:spTree>
    <p:extLst>
      <p:ext uri="{BB962C8B-B14F-4D97-AF65-F5344CB8AC3E}">
        <p14:creationId xmlns:p14="http://schemas.microsoft.com/office/powerpoint/2010/main" val="52941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257815522.eps"/>
          <p:cNvPicPr>
            <a:picLocks noChangeAspect="1"/>
          </p:cNvPicPr>
          <p:nvPr/>
        </p:nvPicPr>
        <p:blipFill rotWithShape="1">
          <a:blip r:embed="rId2" cstate="screen">
            <a:biLevel thresh="75000"/>
            <a:extLst>
              <a:ext uri="{28A0092B-C50C-407E-A947-70E740481C1C}">
                <a14:useLocalDpi xmlns:a14="http://schemas.microsoft.com/office/drawing/2010/main"/>
              </a:ext>
            </a:extLst>
          </a:blip>
          <a:srcRect/>
          <a:stretch/>
        </p:blipFill>
        <p:spPr>
          <a:xfrm>
            <a:off x="6024630" y="2209800"/>
            <a:ext cx="2883110" cy="4410092"/>
          </a:xfrm>
          <a:prstGeom prst="rect">
            <a:avLst/>
          </a:prstGeom>
        </p:spPr>
      </p:pic>
      <p:sp>
        <p:nvSpPr>
          <p:cNvPr id="4" name="Title 3"/>
          <p:cNvSpPr>
            <a:spLocks noGrp="1"/>
          </p:cNvSpPr>
          <p:nvPr>
            <p:ph type="title"/>
          </p:nvPr>
        </p:nvSpPr>
        <p:spPr>
          <a:xfrm>
            <a:off x="457199" y="342900"/>
            <a:ext cx="6508377" cy="1143000"/>
          </a:xfrm>
        </p:spPr>
        <p:txBody>
          <a:bodyPr/>
          <a:lstStyle/>
          <a:p>
            <a:r>
              <a:rPr lang="en-US" b="1" dirty="0" smtClean="0"/>
              <a:t>Welcome</a:t>
            </a:r>
            <a:r>
              <a:rPr lang="en-US" dirty="0" smtClean="0"/>
              <a:t> </a:t>
            </a:r>
            <a:endParaRPr lang="en-US" dirty="0"/>
          </a:p>
        </p:txBody>
      </p:sp>
      <p:sp>
        <p:nvSpPr>
          <p:cNvPr id="5" name="Content Placeholder 4"/>
          <p:cNvSpPr>
            <a:spLocks noGrp="1"/>
          </p:cNvSpPr>
          <p:nvPr>
            <p:ph idx="1"/>
          </p:nvPr>
        </p:nvSpPr>
        <p:spPr>
          <a:xfrm>
            <a:off x="457199" y="1619071"/>
            <a:ext cx="6508377" cy="4790344"/>
          </a:xfrm>
        </p:spPr>
        <p:txBody>
          <a:bodyPr>
            <a:normAutofit/>
          </a:bodyPr>
          <a:lstStyle/>
          <a:p>
            <a:pPr marL="0" indent="0">
              <a:buNone/>
            </a:pPr>
            <a:r>
              <a:rPr lang="en-US" sz="4400" b="1" dirty="0"/>
              <a:t>Solving the BSO </a:t>
            </a:r>
            <a:r>
              <a:rPr lang="en-US" sz="4400" b="1" dirty="0" smtClean="0"/>
              <a:t>Mystery Module</a:t>
            </a:r>
          </a:p>
          <a:p>
            <a:r>
              <a:rPr lang="en-US" sz="2400" dirty="0" smtClean="0"/>
              <a:t>We’ll start in 5 minutes.</a:t>
            </a:r>
          </a:p>
          <a:p>
            <a:r>
              <a:rPr lang="en-US" sz="2400" dirty="0" smtClean="0"/>
              <a:t>Please make sure you have:</a:t>
            </a:r>
          </a:p>
          <a:p>
            <a:pPr lvl="1"/>
            <a:r>
              <a:rPr lang="en-US" sz="2400" dirty="0"/>
              <a:t>P</a:t>
            </a:r>
            <a:r>
              <a:rPr lang="en-US" sz="2400" dirty="0" smtClean="0"/>
              <a:t>en</a:t>
            </a:r>
          </a:p>
          <a:p>
            <a:pPr lvl="1"/>
            <a:r>
              <a:rPr lang="en-US" sz="2400" dirty="0"/>
              <a:t>P</a:t>
            </a:r>
            <a:r>
              <a:rPr lang="en-US" sz="2400" dirty="0" smtClean="0"/>
              <a:t>iece of paper</a:t>
            </a:r>
          </a:p>
          <a:p>
            <a:pPr lvl="1"/>
            <a:r>
              <a:rPr lang="en-US" sz="2400" dirty="0" smtClean="0">
                <a:solidFill>
                  <a:schemeClr val="tx1"/>
                </a:solidFill>
              </a:rPr>
              <a:t>Checklist sent with the session confirmation</a:t>
            </a:r>
          </a:p>
          <a:p>
            <a:pPr lvl="1"/>
            <a:endParaRPr lang="en-US" dirty="0"/>
          </a:p>
        </p:txBody>
      </p:sp>
    </p:spTree>
    <p:extLst>
      <p:ext uri="{BB962C8B-B14F-4D97-AF65-F5344CB8AC3E}">
        <p14:creationId xmlns:p14="http://schemas.microsoft.com/office/powerpoint/2010/main" val="36631679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utterstock_254120347.eps"/>
          <p:cNvPicPr>
            <a:picLocks noChangeAspect="1"/>
          </p:cNvPicPr>
          <p:nvPr/>
        </p:nvPicPr>
        <p:blipFill rotWithShape="1">
          <a:blip r:embed="rId3" cstate="screen">
            <a:extLst>
              <a:ext uri="{28A0092B-C50C-407E-A947-70E740481C1C}">
                <a14:useLocalDpi xmlns:a14="http://schemas.microsoft.com/office/drawing/2010/main"/>
              </a:ext>
            </a:extLst>
          </a:blip>
          <a:srcRect l="23613" t="21318" r="24966" b="19635"/>
          <a:stretch/>
        </p:blipFill>
        <p:spPr>
          <a:xfrm rot="20882234">
            <a:off x="6805036" y="3422779"/>
            <a:ext cx="1919853" cy="2463578"/>
          </a:xfrm>
          <a:prstGeom prst="rect">
            <a:avLst/>
          </a:prstGeom>
        </p:spPr>
      </p:pic>
      <p:sp>
        <p:nvSpPr>
          <p:cNvPr id="2" name="Title 1"/>
          <p:cNvSpPr>
            <a:spLocks noGrp="1"/>
          </p:cNvSpPr>
          <p:nvPr>
            <p:ph type="title"/>
          </p:nvPr>
        </p:nvSpPr>
        <p:spPr>
          <a:xfrm>
            <a:off x="457199" y="997149"/>
            <a:ext cx="6508377" cy="1143000"/>
          </a:xfrm>
        </p:spPr>
        <p:txBody>
          <a:bodyPr/>
          <a:lstStyle/>
          <a:p>
            <a:r>
              <a:rPr lang="en-US" b="1" dirty="0" smtClean="0"/>
              <a:t>Your </a:t>
            </a:r>
            <a:r>
              <a:rPr lang="en-US" b="1" dirty="0"/>
              <a:t>challenge: 2-3 things you commit to </a:t>
            </a:r>
            <a:r>
              <a:rPr lang="en-US" b="1" dirty="0" smtClean="0"/>
              <a:t>doing?</a:t>
            </a:r>
            <a:r>
              <a:rPr lang="en-US" b="1" dirty="0"/>
              <a:t/>
            </a:r>
            <a:br>
              <a:rPr lang="en-US" b="1" dirty="0"/>
            </a:br>
            <a:endParaRPr lang="en-US" b="1" dirty="0"/>
          </a:p>
        </p:txBody>
      </p:sp>
      <p:sp>
        <p:nvSpPr>
          <p:cNvPr id="3" name="Content Placeholder 2"/>
          <p:cNvSpPr>
            <a:spLocks noGrp="1"/>
          </p:cNvSpPr>
          <p:nvPr>
            <p:ph idx="1"/>
          </p:nvPr>
        </p:nvSpPr>
        <p:spPr>
          <a:xfrm>
            <a:off x="457199" y="1864117"/>
            <a:ext cx="6508377" cy="4993883"/>
          </a:xfrm>
        </p:spPr>
        <p:txBody>
          <a:bodyPr>
            <a:normAutofit/>
          </a:bodyPr>
          <a:lstStyle/>
          <a:p>
            <a:r>
              <a:rPr lang="en-US" b="1" dirty="0" smtClean="0"/>
              <a:t>Ideas:</a:t>
            </a:r>
          </a:p>
          <a:p>
            <a:pPr lvl="1"/>
            <a:r>
              <a:rPr lang="en-US" sz="2000" dirty="0" smtClean="0"/>
              <a:t>Remember that I have a role to play in preventing and managing responsive behaviours</a:t>
            </a:r>
          </a:p>
          <a:p>
            <a:pPr lvl="1"/>
            <a:r>
              <a:rPr lang="en-US" sz="2000" dirty="0" smtClean="0"/>
              <a:t>Remind myself that by taking short cuts, it will likely waste more time</a:t>
            </a:r>
          </a:p>
          <a:p>
            <a:pPr lvl="1"/>
            <a:r>
              <a:rPr lang="en-US" sz="2000" dirty="0" smtClean="0"/>
              <a:t>Watch and listen better so I get to know my residents well</a:t>
            </a:r>
          </a:p>
          <a:p>
            <a:pPr lvl="1"/>
            <a:r>
              <a:rPr lang="en-US" sz="2000" dirty="0" smtClean="0"/>
              <a:t>Speak up at team huddles</a:t>
            </a:r>
          </a:p>
          <a:p>
            <a:pPr lvl="1"/>
            <a:r>
              <a:rPr lang="en-US" sz="2000" dirty="0" smtClean="0"/>
              <a:t>Read care plans carefully and regularly</a:t>
            </a:r>
          </a:p>
          <a:p>
            <a:pPr lvl="1"/>
            <a:r>
              <a:rPr lang="en-US" sz="2000" dirty="0" smtClean="0"/>
              <a:t>Follow care plan strategies</a:t>
            </a:r>
          </a:p>
          <a:p>
            <a:pPr lvl="1"/>
            <a:r>
              <a:rPr lang="en-US" sz="2000" dirty="0" smtClean="0"/>
              <a:t>If I’m not sure what to do ask my team and tap into the expertise of the BSO staff</a:t>
            </a:r>
          </a:p>
          <a:p>
            <a:pPr lvl="1"/>
            <a:endParaRPr lang="en-US" dirty="0" smtClean="0"/>
          </a:p>
          <a:p>
            <a:pPr lvl="1"/>
            <a:endParaRPr lang="en-US" b="1" dirty="0"/>
          </a:p>
        </p:txBody>
      </p:sp>
    </p:spTree>
    <p:extLst>
      <p:ext uri="{BB962C8B-B14F-4D97-AF65-F5344CB8AC3E}">
        <p14:creationId xmlns:p14="http://schemas.microsoft.com/office/powerpoint/2010/main" val="342317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utterstock_257815522.eps"/>
          <p:cNvPicPr>
            <a:picLocks noChangeAspect="1"/>
          </p:cNvPicPr>
          <p:nvPr/>
        </p:nvPicPr>
        <p:blipFill rotWithShape="1">
          <a:blip r:embed="rId3" cstate="screen">
            <a:biLevel thresh="75000"/>
            <a:extLst>
              <a:ext uri="{28A0092B-C50C-407E-A947-70E740481C1C}">
                <a14:useLocalDpi xmlns:a14="http://schemas.microsoft.com/office/drawing/2010/main"/>
              </a:ext>
            </a:extLst>
          </a:blip>
          <a:srcRect/>
          <a:stretch/>
        </p:blipFill>
        <p:spPr>
          <a:xfrm>
            <a:off x="6024630" y="2209800"/>
            <a:ext cx="2883110" cy="4410092"/>
          </a:xfrm>
          <a:prstGeom prst="rect">
            <a:avLst/>
          </a:prstGeom>
        </p:spPr>
      </p:pic>
      <p:sp>
        <p:nvSpPr>
          <p:cNvPr id="4" name="Title 3"/>
          <p:cNvSpPr>
            <a:spLocks noGrp="1"/>
          </p:cNvSpPr>
          <p:nvPr>
            <p:ph type="title"/>
          </p:nvPr>
        </p:nvSpPr>
        <p:spPr>
          <a:xfrm>
            <a:off x="457199" y="342900"/>
            <a:ext cx="6508377" cy="1143000"/>
          </a:xfrm>
        </p:spPr>
        <p:txBody>
          <a:bodyPr/>
          <a:lstStyle/>
          <a:p>
            <a:r>
              <a:rPr lang="en-US" b="1" dirty="0" smtClean="0"/>
              <a:t>Welcome</a:t>
            </a:r>
            <a:r>
              <a:rPr lang="en-US" dirty="0" smtClean="0"/>
              <a:t> </a:t>
            </a:r>
            <a:endParaRPr lang="en-US" dirty="0"/>
          </a:p>
        </p:txBody>
      </p:sp>
      <p:sp>
        <p:nvSpPr>
          <p:cNvPr id="5" name="Content Placeholder 4"/>
          <p:cNvSpPr>
            <a:spLocks noGrp="1"/>
          </p:cNvSpPr>
          <p:nvPr>
            <p:ph idx="1"/>
          </p:nvPr>
        </p:nvSpPr>
        <p:spPr>
          <a:xfrm>
            <a:off x="457199" y="1619071"/>
            <a:ext cx="6508377" cy="4790344"/>
          </a:xfrm>
        </p:spPr>
        <p:txBody>
          <a:bodyPr>
            <a:normAutofit/>
          </a:bodyPr>
          <a:lstStyle/>
          <a:p>
            <a:pPr marL="0" indent="0">
              <a:buNone/>
            </a:pPr>
            <a:r>
              <a:rPr lang="en-US" sz="4400" b="1" dirty="0"/>
              <a:t>Solving the BSO </a:t>
            </a:r>
            <a:r>
              <a:rPr lang="en-US" sz="4400" b="1" dirty="0" smtClean="0"/>
              <a:t>Mystery Module</a:t>
            </a:r>
          </a:p>
          <a:p>
            <a:r>
              <a:rPr lang="en-US" sz="2400" dirty="0" smtClean="0"/>
              <a:t>Introductions</a:t>
            </a:r>
          </a:p>
          <a:p>
            <a:pPr lvl="1"/>
            <a:r>
              <a:rPr lang="en-US" sz="2200" dirty="0" smtClean="0"/>
              <a:t>Name</a:t>
            </a:r>
          </a:p>
          <a:p>
            <a:pPr lvl="1"/>
            <a:r>
              <a:rPr lang="en-US" sz="2200" dirty="0" smtClean="0"/>
              <a:t>Role</a:t>
            </a:r>
          </a:p>
          <a:p>
            <a:pPr lvl="1"/>
            <a:r>
              <a:rPr lang="en-US" sz="2200" dirty="0" smtClean="0"/>
              <a:t>LTCH</a:t>
            </a:r>
          </a:p>
          <a:p>
            <a:pPr marL="228600" lvl="1" indent="0">
              <a:buNone/>
            </a:pPr>
            <a:endParaRPr lang="en-US" sz="2200" dirty="0"/>
          </a:p>
        </p:txBody>
      </p:sp>
    </p:spTree>
    <p:extLst>
      <p:ext uri="{BB962C8B-B14F-4D97-AF65-F5344CB8AC3E}">
        <p14:creationId xmlns:p14="http://schemas.microsoft.com/office/powerpoint/2010/main" val="6977119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2894"/>
            <a:ext cx="6508377" cy="1143000"/>
          </a:xfrm>
        </p:spPr>
        <p:txBody>
          <a:bodyPr/>
          <a:lstStyle/>
          <a:p>
            <a:r>
              <a:rPr lang="en-US" sz="4400" b="1" dirty="0" smtClean="0"/>
              <a:t>Just the Facts</a:t>
            </a:r>
            <a:endParaRPr lang="en-US" sz="4400" b="1" dirty="0"/>
          </a:p>
        </p:txBody>
      </p:sp>
      <p:sp>
        <p:nvSpPr>
          <p:cNvPr id="3" name="Content Placeholder 2"/>
          <p:cNvSpPr>
            <a:spLocks noGrp="1"/>
          </p:cNvSpPr>
          <p:nvPr>
            <p:ph idx="1"/>
          </p:nvPr>
        </p:nvSpPr>
        <p:spPr>
          <a:xfrm>
            <a:off x="457199" y="1415894"/>
            <a:ext cx="6722997" cy="4954570"/>
          </a:xfrm>
        </p:spPr>
        <p:txBody>
          <a:bodyPr>
            <a:normAutofit fontScale="77500" lnSpcReduction="20000"/>
          </a:bodyPr>
          <a:lstStyle/>
          <a:p>
            <a:r>
              <a:rPr lang="en-US" sz="2800" dirty="0" smtClean="0"/>
              <a:t>On a piece of paper write FACT or MYTH for each question.</a:t>
            </a:r>
          </a:p>
          <a:p>
            <a:pPr marL="0" indent="0">
              <a:buNone/>
            </a:pPr>
            <a:endParaRPr lang="en-US" sz="2800" dirty="0"/>
          </a:p>
          <a:p>
            <a:pPr marL="457200" indent="-457200">
              <a:buAutoNum type="arabicPeriod"/>
            </a:pPr>
            <a:r>
              <a:rPr lang="en-US" sz="2800" dirty="0" smtClean="0"/>
              <a:t>BSO is short for </a:t>
            </a:r>
            <a:r>
              <a:rPr lang="en-US" sz="2800" dirty="0" err="1" smtClean="0"/>
              <a:t>Behavioural</a:t>
            </a:r>
            <a:r>
              <a:rPr lang="en-US" sz="2800" dirty="0" smtClean="0"/>
              <a:t> Supports Ontario.</a:t>
            </a:r>
          </a:p>
          <a:p>
            <a:pPr marL="457200" indent="-457200">
              <a:buFont typeface="Wingdings 2" pitchFamily="18" charset="2"/>
              <a:buAutoNum type="arabicPeriod"/>
            </a:pPr>
            <a:r>
              <a:rPr lang="en-US" sz="2800" dirty="0"/>
              <a:t>Dealing with responsive behaviours is mainly the job of the BSO staff (e.g. RN, PSW</a:t>
            </a:r>
            <a:r>
              <a:rPr lang="en-US" sz="2800" dirty="0" smtClean="0"/>
              <a:t>).</a:t>
            </a:r>
          </a:p>
          <a:p>
            <a:pPr marL="457200" indent="-457200">
              <a:buFont typeface="Wingdings 2" pitchFamily="18" charset="2"/>
              <a:buAutoNum type="arabicPeriod"/>
            </a:pPr>
            <a:r>
              <a:rPr lang="en-US" sz="2800" dirty="0"/>
              <a:t>Managing responsive behaviours takes more time and is more work</a:t>
            </a:r>
            <a:r>
              <a:rPr lang="en-US" sz="2800" dirty="0" smtClean="0"/>
              <a:t>.</a:t>
            </a:r>
          </a:p>
          <a:p>
            <a:pPr marL="457200" indent="-457200">
              <a:buFont typeface="Wingdings 2" pitchFamily="18" charset="2"/>
              <a:buAutoNum type="arabicPeriod"/>
            </a:pPr>
            <a:r>
              <a:rPr lang="en-US" sz="2800" dirty="0"/>
              <a:t>Getting better at managing responsive behaviours is better for residents, families and staff.</a:t>
            </a:r>
          </a:p>
          <a:p>
            <a:pPr marL="0" indent="0">
              <a:buNone/>
            </a:pPr>
            <a:endParaRPr lang="en-US" dirty="0"/>
          </a:p>
          <a:p>
            <a:pPr marL="457200" indent="-457200">
              <a:buFont typeface="Wingdings 2" pitchFamily="18" charset="2"/>
              <a:buAutoNum type="arabicPeriod"/>
            </a:pPr>
            <a:endParaRPr lang="en-US" dirty="0"/>
          </a:p>
          <a:p>
            <a:pPr marL="457200" indent="-457200">
              <a:buAutoNum type="arabicPeriod"/>
            </a:pPr>
            <a:endParaRPr lang="en-US" dirty="0" smtClean="0"/>
          </a:p>
          <a:p>
            <a:pPr marL="457200" indent="-457200">
              <a:buAutoNum type="arabicPeriod"/>
            </a:pPr>
            <a:endParaRPr lang="en-US" dirty="0" smtClean="0"/>
          </a:p>
        </p:txBody>
      </p:sp>
    </p:spTree>
    <p:extLst>
      <p:ext uri="{BB962C8B-B14F-4D97-AF65-F5344CB8AC3E}">
        <p14:creationId xmlns:p14="http://schemas.microsoft.com/office/powerpoint/2010/main" val="322026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2894"/>
            <a:ext cx="6508377" cy="1143000"/>
          </a:xfrm>
        </p:spPr>
        <p:txBody>
          <a:bodyPr/>
          <a:lstStyle/>
          <a:p>
            <a:r>
              <a:rPr lang="en-US" sz="4400" b="1" dirty="0" smtClean="0"/>
              <a:t>Just the Facts</a:t>
            </a:r>
            <a:endParaRPr lang="en-US" sz="4400" b="1" dirty="0"/>
          </a:p>
        </p:txBody>
      </p:sp>
      <p:sp>
        <p:nvSpPr>
          <p:cNvPr id="3" name="Content Placeholder 2"/>
          <p:cNvSpPr>
            <a:spLocks noGrp="1"/>
          </p:cNvSpPr>
          <p:nvPr>
            <p:ph idx="1"/>
          </p:nvPr>
        </p:nvSpPr>
        <p:spPr>
          <a:xfrm>
            <a:off x="457199" y="1415894"/>
            <a:ext cx="7198243" cy="4954570"/>
          </a:xfrm>
        </p:spPr>
        <p:txBody>
          <a:bodyPr>
            <a:normAutofit fontScale="92500" lnSpcReduction="10000"/>
          </a:bodyPr>
          <a:lstStyle/>
          <a:p>
            <a:pPr marL="0" indent="0">
              <a:buNone/>
            </a:pPr>
            <a:endParaRPr lang="en-US" sz="2800" dirty="0"/>
          </a:p>
          <a:p>
            <a:pPr marL="457200" indent="-457200">
              <a:buAutoNum type="arabicPeriod"/>
            </a:pPr>
            <a:r>
              <a:rPr lang="en-US" sz="2800" dirty="0" smtClean="0"/>
              <a:t>BSO is short for </a:t>
            </a:r>
            <a:r>
              <a:rPr lang="en-US" sz="2800" dirty="0" err="1" smtClean="0"/>
              <a:t>Behavioural</a:t>
            </a:r>
            <a:r>
              <a:rPr lang="en-US" sz="2800" dirty="0" smtClean="0"/>
              <a:t> Supports Ontario</a:t>
            </a:r>
            <a:r>
              <a:rPr lang="en-US" sz="2800" dirty="0" smtClean="0"/>
              <a:t>. </a:t>
            </a:r>
            <a:r>
              <a:rPr lang="en-US" sz="2800" b="1" dirty="0" smtClean="0">
                <a:solidFill>
                  <a:srgbClr val="008000"/>
                </a:solidFill>
              </a:rPr>
              <a:t>FACT</a:t>
            </a:r>
            <a:endParaRPr lang="en-US" sz="2800" b="1" dirty="0" smtClean="0">
              <a:solidFill>
                <a:srgbClr val="008000"/>
              </a:solidFill>
            </a:endParaRPr>
          </a:p>
          <a:p>
            <a:pPr marL="457200" indent="-457200">
              <a:buFont typeface="Wingdings 2" pitchFamily="18" charset="2"/>
              <a:buAutoNum type="arabicPeriod"/>
            </a:pPr>
            <a:r>
              <a:rPr lang="en-US" sz="2800" dirty="0"/>
              <a:t>Dealing with responsive behaviours is mainly the job of the BSO staff (e.g. RN, PSW</a:t>
            </a:r>
            <a:r>
              <a:rPr lang="en-US" sz="2800" dirty="0" smtClean="0"/>
              <a:t>)</a:t>
            </a:r>
            <a:r>
              <a:rPr lang="en-US" sz="2800" dirty="0" smtClean="0"/>
              <a:t>. </a:t>
            </a:r>
            <a:r>
              <a:rPr lang="en-US" sz="2800" b="1" dirty="0" smtClean="0">
                <a:solidFill>
                  <a:srgbClr val="008000"/>
                </a:solidFill>
              </a:rPr>
              <a:t>MYTH</a:t>
            </a:r>
            <a:endParaRPr lang="en-US" sz="2800" b="1" dirty="0" smtClean="0">
              <a:solidFill>
                <a:srgbClr val="008000"/>
              </a:solidFill>
            </a:endParaRPr>
          </a:p>
          <a:p>
            <a:pPr marL="457200" indent="-457200">
              <a:buFont typeface="Wingdings 2" pitchFamily="18" charset="2"/>
              <a:buAutoNum type="arabicPeriod"/>
            </a:pPr>
            <a:r>
              <a:rPr lang="en-US" sz="2800" dirty="0"/>
              <a:t>Managing responsive behaviours takes more time and is more work</a:t>
            </a:r>
            <a:r>
              <a:rPr lang="en-US" sz="2800" dirty="0" smtClean="0"/>
              <a:t>. </a:t>
            </a:r>
            <a:r>
              <a:rPr lang="en-US" sz="2800" b="1" dirty="0" smtClean="0">
                <a:solidFill>
                  <a:srgbClr val="008000"/>
                </a:solidFill>
              </a:rPr>
              <a:t>MYTH</a:t>
            </a:r>
            <a:endParaRPr lang="en-US" sz="2800" dirty="0" smtClean="0"/>
          </a:p>
          <a:p>
            <a:pPr marL="457200" indent="-457200">
              <a:buFont typeface="Wingdings 2" pitchFamily="18" charset="2"/>
              <a:buAutoNum type="arabicPeriod"/>
            </a:pPr>
            <a:r>
              <a:rPr lang="en-US" sz="2800" dirty="0"/>
              <a:t>Getting better at managing responsive behaviours is better for residents, families and staff</a:t>
            </a:r>
            <a:r>
              <a:rPr lang="en-US" sz="2800" dirty="0" smtClean="0"/>
              <a:t>. </a:t>
            </a:r>
            <a:r>
              <a:rPr lang="en-US" sz="2800" b="1" dirty="0">
                <a:solidFill>
                  <a:srgbClr val="008000"/>
                </a:solidFill>
              </a:rPr>
              <a:t>FACT</a:t>
            </a:r>
          </a:p>
          <a:p>
            <a:pPr marL="457200" indent="-457200">
              <a:buFont typeface="Wingdings 2" pitchFamily="18" charset="2"/>
              <a:buAutoNum type="arabicPeriod"/>
            </a:pPr>
            <a:endParaRPr lang="en-US" sz="2800" dirty="0"/>
          </a:p>
          <a:p>
            <a:pPr marL="0" indent="0">
              <a:buNone/>
            </a:pPr>
            <a:endParaRPr lang="en-US" dirty="0"/>
          </a:p>
          <a:p>
            <a:pPr marL="457200" indent="-457200">
              <a:buFont typeface="Wingdings 2" pitchFamily="18" charset="2"/>
              <a:buAutoNum type="arabicPeriod"/>
            </a:pPr>
            <a:endParaRPr lang="en-US" dirty="0"/>
          </a:p>
          <a:p>
            <a:pPr marL="457200" indent="-457200">
              <a:buAutoNum type="arabicPeriod"/>
            </a:pPr>
            <a:endParaRPr lang="en-US" dirty="0" smtClean="0"/>
          </a:p>
          <a:p>
            <a:pPr marL="457200" indent="-457200">
              <a:buAutoNum type="arabicPeriod"/>
            </a:pPr>
            <a:endParaRPr lang="en-US" dirty="0" smtClean="0"/>
          </a:p>
        </p:txBody>
      </p:sp>
    </p:spTree>
    <p:extLst>
      <p:ext uri="{BB962C8B-B14F-4D97-AF65-F5344CB8AC3E}">
        <p14:creationId xmlns:p14="http://schemas.microsoft.com/office/powerpoint/2010/main" val="4213251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utterstock_260471783.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70170" y="2433617"/>
            <a:ext cx="2850503" cy="3331866"/>
          </a:xfrm>
          <a:prstGeom prst="rect">
            <a:avLst/>
          </a:prstGeom>
        </p:spPr>
      </p:pic>
      <p:sp>
        <p:nvSpPr>
          <p:cNvPr id="2" name="Title 1"/>
          <p:cNvSpPr>
            <a:spLocks noGrp="1"/>
          </p:cNvSpPr>
          <p:nvPr>
            <p:ph type="title"/>
          </p:nvPr>
        </p:nvSpPr>
        <p:spPr>
          <a:xfrm>
            <a:off x="457199" y="342899"/>
            <a:ext cx="6508377" cy="1587241"/>
          </a:xfrm>
        </p:spPr>
        <p:txBody>
          <a:bodyPr/>
          <a:lstStyle/>
          <a:p>
            <a:r>
              <a:rPr lang="en-US" sz="2800" b="1" dirty="0" smtClean="0"/>
              <a:t>In this session we’ll share 3 clues for keeping yourself safe AND providing good care  </a:t>
            </a:r>
            <a:endParaRPr lang="en-US" sz="2800" b="1" dirty="0"/>
          </a:p>
        </p:txBody>
      </p:sp>
      <p:sp>
        <p:nvSpPr>
          <p:cNvPr id="3" name="Content Placeholder 2"/>
          <p:cNvSpPr>
            <a:spLocks noGrp="1"/>
          </p:cNvSpPr>
          <p:nvPr>
            <p:ph idx="1"/>
          </p:nvPr>
        </p:nvSpPr>
        <p:spPr/>
        <p:txBody>
          <a:bodyPr>
            <a:normAutofit/>
          </a:bodyPr>
          <a:lstStyle/>
          <a:p>
            <a:r>
              <a:rPr lang="en-US" sz="2800" dirty="0"/>
              <a:t>1) Know your residents </a:t>
            </a:r>
            <a:r>
              <a:rPr lang="en-US" sz="2800" dirty="0" smtClean="0"/>
              <a:t>well</a:t>
            </a:r>
          </a:p>
          <a:p>
            <a:r>
              <a:rPr lang="en-US" sz="2800" dirty="0" smtClean="0"/>
              <a:t>2) </a:t>
            </a:r>
            <a:r>
              <a:rPr lang="en-US" sz="2800" dirty="0"/>
              <a:t>Use the strategies in the </a:t>
            </a:r>
            <a:r>
              <a:rPr lang="en-US" sz="2800" dirty="0" err="1"/>
              <a:t>behavioural</a:t>
            </a:r>
            <a:r>
              <a:rPr lang="en-US" sz="2800" dirty="0"/>
              <a:t> care plan for your residents.</a:t>
            </a:r>
            <a:r>
              <a:rPr lang="en-CA" sz="2800" dirty="0"/>
              <a:t> </a:t>
            </a:r>
            <a:endParaRPr lang="en-CA" sz="2800" dirty="0" smtClean="0"/>
          </a:p>
          <a:p>
            <a:r>
              <a:rPr lang="en-CA" sz="2800" dirty="0" smtClean="0"/>
              <a:t>3) </a:t>
            </a:r>
            <a:r>
              <a:rPr lang="en-US" sz="2800" dirty="0"/>
              <a:t>Take part in team huddles</a:t>
            </a:r>
          </a:p>
        </p:txBody>
      </p:sp>
    </p:spTree>
    <p:extLst>
      <p:ext uri="{BB962C8B-B14F-4D97-AF65-F5344CB8AC3E}">
        <p14:creationId xmlns:p14="http://schemas.microsoft.com/office/powerpoint/2010/main" val="271713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6508377" cy="1143000"/>
          </a:xfrm>
        </p:spPr>
        <p:txBody>
          <a:bodyPr>
            <a:normAutofit fontScale="90000"/>
          </a:bodyPr>
          <a:lstStyle/>
          <a:p>
            <a:r>
              <a:rPr lang="en-US" b="1" dirty="0" smtClean="0"/>
              <a:t>What are the common threads in both cases?</a:t>
            </a:r>
            <a:endParaRPr lang="en-US" b="1" dirty="0"/>
          </a:p>
        </p:txBody>
      </p:sp>
      <p:sp>
        <p:nvSpPr>
          <p:cNvPr id="4" name="Content Placeholder 3"/>
          <p:cNvSpPr>
            <a:spLocks noGrp="1"/>
          </p:cNvSpPr>
          <p:nvPr>
            <p:ph idx="1"/>
          </p:nvPr>
        </p:nvSpPr>
        <p:spPr>
          <a:xfrm>
            <a:off x="457199" y="1750128"/>
            <a:ext cx="5862973" cy="4166020"/>
          </a:xfrm>
        </p:spPr>
        <p:txBody>
          <a:bodyPr>
            <a:noAutofit/>
          </a:bodyPr>
          <a:lstStyle/>
          <a:p>
            <a:r>
              <a:rPr lang="en-US" sz="2400" dirty="0" smtClean="0"/>
              <a:t>Sally is new to this floor – she’s in a hurry to get Mrs. </a:t>
            </a:r>
            <a:r>
              <a:rPr lang="en-US" sz="2400" dirty="0" err="1" smtClean="0"/>
              <a:t>Vanderhayden</a:t>
            </a:r>
            <a:r>
              <a:rPr lang="en-US" sz="2400" dirty="0" smtClean="0"/>
              <a:t> to breakfast on time. </a:t>
            </a:r>
          </a:p>
          <a:p>
            <a:r>
              <a:rPr lang="en-US" sz="2400" dirty="0" smtClean="0"/>
              <a:t>She’s heard that Mrs. V. likes to pick out her own socks but decides to skip it; she grabs the white ones and when she tries to put them on, Mrs. V. kicks hard and screams that she wants the green ones. </a:t>
            </a:r>
          </a:p>
          <a:p>
            <a:r>
              <a:rPr lang="en-US" sz="2400" dirty="0" smtClean="0"/>
              <a:t>Mrs. V. is very upset, she’s late for breakfast and refuses to eat. Sally’s shoulder is sore for days.</a:t>
            </a:r>
          </a:p>
        </p:txBody>
      </p:sp>
      <p:pic>
        <p:nvPicPr>
          <p:cNvPr id="5" name="Picture 4" descr="shutterstock_260559245.eps"/>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rot="20828499">
            <a:off x="6625019" y="3004657"/>
            <a:ext cx="2074768" cy="1901817"/>
          </a:xfrm>
          <a:prstGeom prst="rect">
            <a:avLst/>
          </a:prstGeom>
        </p:spPr>
      </p:pic>
    </p:spTree>
    <p:extLst>
      <p:ext uri="{BB962C8B-B14F-4D97-AF65-F5344CB8AC3E}">
        <p14:creationId xmlns:p14="http://schemas.microsoft.com/office/powerpoint/2010/main" val="1408470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4352"/>
            <a:ext cx="6508377" cy="1143000"/>
          </a:xfrm>
        </p:spPr>
        <p:txBody>
          <a:bodyPr>
            <a:normAutofit fontScale="90000"/>
          </a:bodyPr>
          <a:lstStyle/>
          <a:p>
            <a:r>
              <a:rPr lang="en-US" b="1" dirty="0" smtClean="0"/>
              <a:t>What are the common threads in both cases?</a:t>
            </a:r>
            <a:endParaRPr lang="en-US" b="1" dirty="0"/>
          </a:p>
        </p:txBody>
      </p:sp>
      <p:sp>
        <p:nvSpPr>
          <p:cNvPr id="4" name="Content Placeholder 3"/>
          <p:cNvSpPr>
            <a:spLocks noGrp="1"/>
          </p:cNvSpPr>
          <p:nvPr>
            <p:ph idx="1"/>
          </p:nvPr>
        </p:nvSpPr>
        <p:spPr>
          <a:xfrm>
            <a:off x="457199" y="1900138"/>
            <a:ext cx="6082980" cy="4540332"/>
          </a:xfrm>
        </p:spPr>
        <p:txBody>
          <a:bodyPr>
            <a:normAutofit fontScale="92500" lnSpcReduction="20000"/>
          </a:bodyPr>
          <a:lstStyle/>
          <a:p>
            <a:r>
              <a:rPr lang="en-US" sz="2400" dirty="0" smtClean="0"/>
              <a:t>Bert prides himself on being efficient. He doesn’t bother to read the </a:t>
            </a:r>
            <a:r>
              <a:rPr lang="en-US" sz="2400" dirty="0" err="1" smtClean="0"/>
              <a:t>behavioural</a:t>
            </a:r>
            <a:r>
              <a:rPr lang="en-US" sz="2400" dirty="0" smtClean="0"/>
              <a:t> care plan for Mr. Singh – that’s for others to worry about. After all, the BSO PSW works the same shift.</a:t>
            </a:r>
            <a:endParaRPr lang="en-US" sz="2400" dirty="0"/>
          </a:p>
          <a:p>
            <a:r>
              <a:rPr lang="en-US" sz="2600" dirty="0" smtClean="0"/>
              <a:t>After lunch</a:t>
            </a:r>
            <a:r>
              <a:rPr lang="en-US" sz="2600" dirty="0"/>
              <a:t> </a:t>
            </a:r>
            <a:r>
              <a:rPr lang="en-US" sz="2600" dirty="0" smtClean="0"/>
              <a:t>Bert helps </a:t>
            </a:r>
            <a:r>
              <a:rPr lang="en-US" sz="2600" dirty="0" err="1" smtClean="0"/>
              <a:t>Mr</a:t>
            </a:r>
            <a:r>
              <a:rPr lang="en-US" sz="2600" dirty="0" smtClean="0"/>
              <a:t> S into bed. Bert is distracted - he </a:t>
            </a:r>
            <a:r>
              <a:rPr lang="en-US" sz="2600" dirty="0"/>
              <a:t>had an argument with his son </a:t>
            </a:r>
            <a:r>
              <a:rPr lang="en-US" sz="2600" dirty="0" smtClean="0"/>
              <a:t>before </a:t>
            </a:r>
            <a:r>
              <a:rPr lang="en-US" sz="2600" dirty="0"/>
              <a:t>coming to </a:t>
            </a:r>
            <a:r>
              <a:rPr lang="en-US" sz="2600" dirty="0" smtClean="0"/>
              <a:t>work.</a:t>
            </a:r>
          </a:p>
          <a:p>
            <a:r>
              <a:rPr lang="en-US" sz="2600" dirty="0" smtClean="0"/>
              <a:t>Bert </a:t>
            </a:r>
            <a:r>
              <a:rPr lang="en-US" sz="2600" dirty="0"/>
              <a:t>i</a:t>
            </a:r>
            <a:r>
              <a:rPr lang="en-US" sz="2600" dirty="0" smtClean="0"/>
              <a:t>s using proper lift procedures and adjusting the belt when Mr. S lashes out and punches Bert. For the next 3 days Mr. S is very agitated every time Bert comes close. </a:t>
            </a:r>
            <a:endParaRPr lang="en-US" sz="2600" dirty="0"/>
          </a:p>
        </p:txBody>
      </p:sp>
      <p:pic>
        <p:nvPicPr>
          <p:cNvPr id="5" name="Picture 4" descr="shutterstock_260559245.ep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0828499">
            <a:off x="6864236" y="2995730"/>
            <a:ext cx="1994546" cy="1901817"/>
          </a:xfrm>
          <a:prstGeom prst="rect">
            <a:avLst/>
          </a:prstGeom>
        </p:spPr>
      </p:pic>
    </p:spTree>
    <p:extLst>
      <p:ext uri="{BB962C8B-B14F-4D97-AF65-F5344CB8AC3E}">
        <p14:creationId xmlns:p14="http://schemas.microsoft.com/office/powerpoint/2010/main" val="26792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b="1" dirty="0" smtClean="0"/>
              <a:t>What did you put your finger on?</a:t>
            </a:r>
            <a:endParaRPr lang="en-US" b="1" dirty="0"/>
          </a:p>
        </p:txBody>
      </p:sp>
      <p:sp>
        <p:nvSpPr>
          <p:cNvPr id="3" name="Content Placeholder 2"/>
          <p:cNvSpPr>
            <a:spLocks noGrp="1"/>
          </p:cNvSpPr>
          <p:nvPr>
            <p:ph idx="1"/>
          </p:nvPr>
        </p:nvSpPr>
        <p:spPr/>
        <p:txBody>
          <a:bodyPr>
            <a:normAutofit/>
          </a:bodyPr>
          <a:lstStyle/>
          <a:p>
            <a:r>
              <a:rPr lang="en-US" sz="2400" dirty="0" smtClean="0"/>
              <a:t>What are common threads?</a:t>
            </a:r>
          </a:p>
          <a:p>
            <a:pPr marL="0" indent="0">
              <a:buNone/>
            </a:pPr>
            <a:endParaRPr lang="en-US" sz="2400" dirty="0"/>
          </a:p>
          <a:p>
            <a:r>
              <a:rPr lang="en-US" sz="2400" dirty="0" smtClean="0"/>
              <a:t>What could have been done differently to prevent:</a:t>
            </a:r>
          </a:p>
          <a:p>
            <a:pPr lvl="1"/>
            <a:r>
              <a:rPr lang="en-US" sz="2400" dirty="0"/>
              <a:t>R</a:t>
            </a:r>
            <a:r>
              <a:rPr lang="en-US" sz="2400" dirty="0" smtClean="0"/>
              <a:t>esponsive behaviours?</a:t>
            </a:r>
          </a:p>
          <a:p>
            <a:pPr lvl="1"/>
            <a:r>
              <a:rPr lang="en-US" sz="2400" dirty="0" smtClean="0"/>
              <a:t>Staff injuries?</a:t>
            </a:r>
            <a:endParaRPr lang="en-US" sz="2400" dirty="0"/>
          </a:p>
        </p:txBody>
      </p:sp>
      <p:pic>
        <p:nvPicPr>
          <p:cNvPr id="4" name="Picture 3" descr="shutterstock_248892829.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62552">
            <a:off x="6202848" y="3286430"/>
            <a:ext cx="2851745" cy="3325597"/>
          </a:xfrm>
          <a:prstGeom prst="rect">
            <a:avLst/>
          </a:prstGeom>
        </p:spPr>
      </p:pic>
    </p:spTree>
    <p:extLst>
      <p:ext uri="{BB962C8B-B14F-4D97-AF65-F5344CB8AC3E}">
        <p14:creationId xmlns:p14="http://schemas.microsoft.com/office/powerpoint/2010/main" val="1877854318"/>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177</TotalTime>
  <Words>1673</Words>
  <Application>Microsoft Macintosh PowerPoint</Application>
  <PresentationFormat>On-screen Show (4:3)</PresentationFormat>
  <Paragraphs>181</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Plaza</vt:lpstr>
      <vt:lpstr>Solving the BSO Mystery</vt:lpstr>
      <vt:lpstr>Welcome </vt:lpstr>
      <vt:lpstr>Welcome </vt:lpstr>
      <vt:lpstr>Just the Facts</vt:lpstr>
      <vt:lpstr>Just the Facts</vt:lpstr>
      <vt:lpstr>In this session we’ll share 3 clues for keeping yourself safe AND providing good care  </vt:lpstr>
      <vt:lpstr>What are the common threads in both cases?</vt:lpstr>
      <vt:lpstr>What are the common threads in both cases?</vt:lpstr>
      <vt:lpstr>What did you put your finger on?</vt:lpstr>
      <vt:lpstr>1) Know your residents well</vt:lpstr>
      <vt:lpstr>1) Know your residents well</vt:lpstr>
      <vt:lpstr>2) Use the strategies in the behavioural care plan for your residents. </vt:lpstr>
      <vt:lpstr>2) Use the strategies in the behavioural care plan for your residents. </vt:lpstr>
      <vt:lpstr>2) Use the strategies in the behavioural care plan for your residents. </vt:lpstr>
      <vt:lpstr>2) Use the strategies in the behavioural care plan for your residents. </vt:lpstr>
      <vt:lpstr>2) Use the strategies in the behavioural care plan for your residents. </vt:lpstr>
      <vt:lpstr>3) Take part in team huddles</vt:lpstr>
      <vt:lpstr>3) Take part in team huddles</vt:lpstr>
      <vt:lpstr>Clues all add up to ….</vt:lpstr>
      <vt:lpstr>Your challenge: 2-3 things you commit to doing? </vt:lpstr>
    </vt:vector>
  </TitlesOfParts>
  <Company>InVizzen Knowledge Brokers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the BSO Mystery</dc:title>
  <dc:creator>Sheila Cook</dc:creator>
  <cp:lastModifiedBy>Sheila Cook</cp:lastModifiedBy>
  <cp:revision>40</cp:revision>
  <dcterms:created xsi:type="dcterms:W3CDTF">2015-03-17T19:45:49Z</dcterms:created>
  <dcterms:modified xsi:type="dcterms:W3CDTF">2015-04-15T14:16:58Z</dcterms:modified>
</cp:coreProperties>
</file>